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77" r:id="rId2"/>
    <p:sldId id="295" r:id="rId3"/>
    <p:sldId id="296" r:id="rId4"/>
    <p:sldId id="297" r:id="rId5"/>
    <p:sldId id="298" r:id="rId6"/>
    <p:sldId id="301" r:id="rId7"/>
    <p:sldId id="302" r:id="rId8"/>
    <p:sldId id="303" r:id="rId9"/>
    <p:sldId id="305" r:id="rId10"/>
    <p:sldId id="306" r:id="rId11"/>
    <p:sldId id="307" r:id="rId12"/>
    <p:sldId id="308" r:id="rId13"/>
    <p:sldId id="309" r:id="rId14"/>
    <p:sldId id="310" r:id="rId15"/>
    <p:sldId id="311" r:id="rId16"/>
    <p:sldId id="312" r:id="rId17"/>
    <p:sldId id="313" r:id="rId18"/>
    <p:sldId id="314" r:id="rId19"/>
    <p:sldId id="315" r:id="rId20"/>
    <p:sldId id="316" r:id="rId21"/>
    <p:sldId id="318" r:id="rId22"/>
    <p:sldId id="320" r:id="rId23"/>
    <p:sldId id="321" r:id="rId24"/>
    <p:sldId id="323"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7" r:id="rId38"/>
    <p:sldId id="338" r:id="rId39"/>
    <p:sldId id="339" r:id="rId40"/>
    <p:sldId id="340" r:id="rId41"/>
    <p:sldId id="341" r:id="rId42"/>
    <p:sldId id="342" r:id="rId43"/>
    <p:sldId id="343" r:id="rId44"/>
    <p:sldId id="344" r:id="rId45"/>
  </p:sldIdLst>
  <p:sldSz cx="9144000" cy="6858000" type="screen4x3"/>
  <p:notesSz cx="7099300" cy="10236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249" userDrawn="1">
          <p15:clr>
            <a:srgbClr val="A4A3A4"/>
          </p15:clr>
        </p15:guide>
        <p15:guide id="5" pos="5511" userDrawn="1">
          <p15:clr>
            <a:srgbClr val="A4A3A4"/>
          </p15:clr>
        </p15:guide>
        <p15:guide id="6" orient="horz" pos="4065" userDrawn="1">
          <p15:clr>
            <a:srgbClr val="A4A3A4"/>
          </p15:clr>
        </p15:guide>
        <p15:guide id="7" orient="horz" pos="255"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E26100"/>
    <a:srgbClr val="FFFDDD"/>
    <a:srgbClr val="E5FAFF"/>
    <a:srgbClr val="C0504D"/>
    <a:srgbClr val="8064A2"/>
    <a:srgbClr val="DDC2C1"/>
    <a:srgbClr val="990000"/>
    <a:srgbClr val="2F6ED5"/>
    <a:srgbClr val="32AC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79602" autoAdjust="0"/>
  </p:normalViewPr>
  <p:slideViewPr>
    <p:cSldViewPr>
      <p:cViewPr varScale="1">
        <p:scale>
          <a:sx n="60" d="100"/>
          <a:sy n="60" d="100"/>
        </p:scale>
        <p:origin x="510" y="78"/>
      </p:cViewPr>
      <p:guideLst>
        <p:guide pos="249"/>
        <p:guide pos="5511"/>
        <p:guide orient="horz" pos="4065"/>
        <p:guide orient="horz" pos="25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2" d="100"/>
          <a:sy n="52" d="100"/>
        </p:scale>
        <p:origin x="1536" y="10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076364" cy="511810"/>
          </a:xfrm>
          <a:prstGeom prst="rect">
            <a:avLst/>
          </a:prstGeom>
        </p:spPr>
        <p:txBody>
          <a:bodyPr vert="horz" lIns="99057" tIns="49528" rIns="99057" bIns="49528"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1"/>
            <a:ext cx="3076364" cy="511810"/>
          </a:xfrm>
          <a:prstGeom prst="rect">
            <a:avLst/>
          </a:prstGeom>
        </p:spPr>
        <p:txBody>
          <a:bodyPr vert="horz" lIns="99057" tIns="49528" rIns="99057" bIns="49528" rtlCol="0"/>
          <a:lstStyle>
            <a:lvl1pPr algn="r">
              <a:defRPr sz="1300"/>
            </a:lvl1pPr>
          </a:lstStyle>
          <a:p>
            <a:fld id="{00FF6B47-079F-4EEE-9F0D-9EC631B72C00}" type="datetimeFigureOut">
              <a:rPr kumimoji="1" lang="ja-JP" altLang="en-US" smtClean="0"/>
              <a:t>2021/6/21</a:t>
            </a:fld>
            <a:endParaRPr kumimoji="1" lang="ja-JP" altLang="en-US"/>
          </a:p>
        </p:txBody>
      </p:sp>
      <p:sp>
        <p:nvSpPr>
          <p:cNvPr id="4" name="スライド イメージ プレースホルダー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9057" tIns="49528" rIns="99057" bIns="49528" rtlCol="0" anchor="ctr"/>
          <a:lstStyle/>
          <a:p>
            <a:endParaRPr lang="ja-JP" altLang="en-US"/>
          </a:p>
        </p:txBody>
      </p:sp>
      <p:sp>
        <p:nvSpPr>
          <p:cNvPr id="5" name="ノート プレースホルダー 4"/>
          <p:cNvSpPr>
            <a:spLocks noGrp="1"/>
          </p:cNvSpPr>
          <p:nvPr>
            <p:ph type="body" sz="quarter" idx="3"/>
          </p:nvPr>
        </p:nvSpPr>
        <p:spPr>
          <a:xfrm>
            <a:off x="709930" y="4862196"/>
            <a:ext cx="5679440" cy="4606290"/>
          </a:xfrm>
          <a:prstGeom prst="rect">
            <a:avLst/>
          </a:prstGeom>
        </p:spPr>
        <p:txBody>
          <a:bodyPr vert="horz" lIns="99057" tIns="49528" rIns="99057" bIns="4952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2614"/>
            <a:ext cx="3076364" cy="511810"/>
          </a:xfrm>
          <a:prstGeom prst="rect">
            <a:avLst/>
          </a:prstGeom>
        </p:spPr>
        <p:txBody>
          <a:bodyPr vert="horz" lIns="99057" tIns="49528" rIns="99057" bIns="4952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2614"/>
            <a:ext cx="3076364" cy="511810"/>
          </a:xfrm>
          <a:prstGeom prst="rect">
            <a:avLst/>
          </a:prstGeom>
        </p:spPr>
        <p:txBody>
          <a:bodyPr vert="horz" lIns="99057" tIns="49528" rIns="99057" bIns="49528" rtlCol="0" anchor="b"/>
          <a:lstStyle>
            <a:lvl1pPr algn="r">
              <a:defRPr sz="1300"/>
            </a:lvl1pPr>
          </a:lstStyle>
          <a:p>
            <a:fld id="{202C422B-44FF-4DB7-B2DC-4A0B1CF9BAD8}" type="slidenum">
              <a:rPr kumimoji="1" lang="ja-JP" altLang="en-US" smtClean="0"/>
              <a:t>‹#›</a:t>
            </a:fld>
            <a:endParaRPr kumimoji="1" lang="ja-JP" altLang="en-US"/>
          </a:p>
        </p:txBody>
      </p:sp>
    </p:spTree>
    <p:extLst>
      <p:ext uri="{BB962C8B-B14F-4D97-AF65-F5344CB8AC3E}">
        <p14:creationId xmlns:p14="http://schemas.microsoft.com/office/powerpoint/2010/main" val="10792809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r>
              <a:rPr kumimoji="1" lang="ja-JP" altLang="en-US" dirty="0"/>
              <a:t>むし歯についてのお話です。</a:t>
            </a:r>
          </a:p>
        </p:txBody>
      </p:sp>
      <p:sp>
        <p:nvSpPr>
          <p:cNvPr id="4" name="スライド番号プレースホルダー 3"/>
          <p:cNvSpPr>
            <a:spLocks noGrp="1"/>
          </p:cNvSpPr>
          <p:nvPr>
            <p:ph type="sldNum" sz="quarter" idx="5"/>
          </p:nvPr>
        </p:nvSpPr>
        <p:spPr/>
        <p:txBody>
          <a:bodyPr/>
          <a:lstStyle/>
          <a:p>
            <a:fld id="{202C422B-44FF-4DB7-B2DC-4A0B1CF9BAD8}" type="slidenum">
              <a:rPr kumimoji="1" lang="ja-JP" altLang="en-US" smtClean="0"/>
              <a:t>1</a:t>
            </a:fld>
            <a:endParaRPr kumimoji="1" lang="ja-JP" altLang="en-US"/>
          </a:p>
        </p:txBody>
      </p:sp>
    </p:spTree>
    <p:extLst>
      <p:ext uri="{BB962C8B-B14F-4D97-AF65-F5344CB8AC3E}">
        <p14:creationId xmlns:p14="http://schemas.microsoft.com/office/powerpoint/2010/main" val="2825647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5170" y="581596"/>
            <a:ext cx="5279277" cy="3960440"/>
          </a:xfrm>
        </p:spPr>
      </p:sp>
      <p:sp>
        <p:nvSpPr>
          <p:cNvPr id="3" name="ノート プレースホルダー 2"/>
          <p:cNvSpPr>
            <a:spLocks noGrp="1"/>
          </p:cNvSpPr>
          <p:nvPr>
            <p:ph type="body" idx="1"/>
          </p:nvPr>
        </p:nvSpPr>
        <p:spPr/>
        <p:txBody>
          <a:bodyPr/>
          <a:lstStyle/>
          <a:p>
            <a:pPr marL="0" indent="0">
              <a:lnSpc>
                <a:spcPct val="150000"/>
              </a:lnSpc>
              <a:spcBef>
                <a:spcPts val="0"/>
              </a:spcBef>
              <a:buFont typeface="Arial" panose="020B0604020202020204" pitchFamily="34" charset="0"/>
              <a:buNone/>
            </a:pPr>
            <a:r>
              <a:rPr kumimoji="1" lang="ja-JP" altLang="en-US" dirty="0">
                <a:latin typeface="+mn-ea"/>
              </a:rPr>
              <a:t>むし歯になる原因</a:t>
            </a:r>
            <a:r>
              <a:rPr kumimoji="1" lang="ja-JP" altLang="en-US" dirty="0" smtClean="0">
                <a:latin typeface="+mn-ea"/>
              </a:rPr>
              <a:t>の①糖</a:t>
            </a:r>
            <a:r>
              <a:rPr kumimoji="1" lang="ja-JP" altLang="en-US" dirty="0">
                <a:latin typeface="+mn-ea"/>
              </a:rPr>
              <a:t>の種類や</a:t>
            </a:r>
            <a:r>
              <a:rPr kumimoji="1" lang="ja-JP" altLang="en-US" dirty="0" smtClean="0">
                <a:latin typeface="+mn-ea"/>
              </a:rPr>
              <a:t>量について。</a:t>
            </a:r>
            <a:endParaRPr kumimoji="1" lang="en-US" altLang="ja-JP" dirty="0" smtClean="0">
              <a:latin typeface="+mn-ea"/>
            </a:endParaRPr>
          </a:p>
          <a:p>
            <a:pPr marL="0" indent="0">
              <a:lnSpc>
                <a:spcPct val="150000"/>
              </a:lnSpc>
              <a:spcBef>
                <a:spcPts val="0"/>
              </a:spcBef>
              <a:buFont typeface="Arial" panose="020B0604020202020204" pitchFamily="34" charset="0"/>
              <a:buNone/>
            </a:pPr>
            <a:r>
              <a:rPr kumimoji="1" lang="ja-JP" altLang="en-US" dirty="0" smtClean="0">
                <a:latin typeface="+mn-ea"/>
              </a:rPr>
              <a:t>甘み</a:t>
            </a:r>
            <a:r>
              <a:rPr kumimoji="1" lang="ja-JP" altLang="en-US" dirty="0">
                <a:latin typeface="+mn-ea"/>
              </a:rPr>
              <a:t>を感じる糖には、多くの種類があり</a:t>
            </a:r>
            <a:r>
              <a:rPr lang="ja-JP" altLang="en-US" sz="1200" b="0" dirty="0">
                <a:latin typeface="+mn-ea"/>
              </a:rPr>
              <a:t>、糖の種類によって、むし歯のなりやすさに違いがあります</a:t>
            </a:r>
            <a:r>
              <a:rPr kumimoji="1" lang="ja-JP" altLang="en-US" sz="1200" b="0" dirty="0">
                <a:latin typeface="+mn-ea"/>
              </a:rPr>
              <a:t>。</a:t>
            </a:r>
            <a:r>
              <a:rPr kumimoji="1" lang="ja-JP" altLang="en-US" dirty="0">
                <a:latin typeface="+mn-ea"/>
              </a:rPr>
              <a:t>サトウキビなどから取れるショ糖（砂糖の主成分）は、甘みを感じやすく、手に入れやすいものの、干しブドウなどに含まれる</a:t>
            </a:r>
            <a:r>
              <a:rPr lang="ja-JP" altLang="en-US" sz="1200" b="0" dirty="0">
                <a:latin typeface="+mn-ea"/>
              </a:rPr>
              <a:t>ブドウ糖、果物の果糖、牛乳などの乳糖、麦芽糖、デンプンより、むし歯になりやすいと言われています。</a:t>
            </a:r>
            <a:endParaRPr kumimoji="1" lang="ja-JP" altLang="en-US" dirty="0">
              <a:latin typeface="+mn-ea"/>
            </a:endParaRP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10</a:t>
            </a:fld>
            <a:endParaRPr kumimoji="1" lang="ja-JP" altLang="en-US"/>
          </a:p>
        </p:txBody>
      </p:sp>
    </p:spTree>
    <p:extLst>
      <p:ext uri="{BB962C8B-B14F-4D97-AF65-F5344CB8AC3E}">
        <p14:creationId xmlns:p14="http://schemas.microsoft.com/office/powerpoint/2010/main" val="4232778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200" b="0" dirty="0">
                <a:latin typeface="+mn-ea"/>
                <a:ea typeface="+mn-ea"/>
              </a:rPr>
              <a:t>次は、糖の量についてです。砂糖の消費量（食べた量）が多いほど、むし歯になりやすいことが分かっています。戦争中は、砂糖が手に入らず、消費量が減ったことで、むし歯になった小学生の割合も減りました。古代の人も、現代人と比べると、むし歯が少なかったのではないでしょうか？</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ja-JP" altLang="en-US" sz="1200" dirty="0"/>
          </a:p>
          <a:p>
            <a:pPr>
              <a:lnSpc>
                <a:spcPct val="150000"/>
              </a:lnSpc>
            </a:pPr>
            <a:endParaRPr kumimoji="1" lang="ja-JP" altLang="en-US" dirty="0"/>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11</a:t>
            </a:fld>
            <a:endParaRPr kumimoji="1" lang="ja-JP" altLang="en-US"/>
          </a:p>
        </p:txBody>
      </p:sp>
    </p:spTree>
    <p:extLst>
      <p:ext uri="{BB962C8B-B14F-4D97-AF65-F5344CB8AC3E}">
        <p14:creationId xmlns:p14="http://schemas.microsoft.com/office/powerpoint/2010/main" val="617399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kumimoji="1" lang="ja-JP" altLang="en-US" dirty="0">
                <a:latin typeface="+mn-ea"/>
              </a:rPr>
              <a:t>飲み物には、たくさんの糖分が入っています。この表は、飲み物に含まれる糖分が、スティックシュガー何本分に相当するかを示したものです。</a:t>
            </a:r>
            <a:r>
              <a:rPr kumimoji="1" lang="en-US" altLang="ja-JP" dirty="0">
                <a:latin typeface="+mn-ea"/>
              </a:rPr>
              <a:t>500ml</a:t>
            </a:r>
            <a:r>
              <a:rPr kumimoji="1" lang="ja-JP" altLang="en-US" dirty="0">
                <a:latin typeface="+mn-ea"/>
              </a:rPr>
              <a:t>のコーラには、スティックシュガー</a:t>
            </a:r>
            <a:r>
              <a:rPr kumimoji="1" lang="en-US" altLang="ja-JP" dirty="0">
                <a:latin typeface="+mn-ea"/>
              </a:rPr>
              <a:t>19</a:t>
            </a:r>
            <a:r>
              <a:rPr kumimoji="1" lang="ja-JP" altLang="en-US" dirty="0">
                <a:latin typeface="+mn-ea"/>
              </a:rPr>
              <a:t>本分にも相当する糖が含まれています。実際</a:t>
            </a:r>
            <a:r>
              <a:rPr kumimoji="1" lang="ja-JP" altLang="en-US" dirty="0" smtClean="0">
                <a:latin typeface="+mn-ea"/>
              </a:rPr>
              <a:t>には、</a:t>
            </a:r>
            <a:r>
              <a:rPr kumimoji="1" lang="ja-JP" altLang="en-US" dirty="0">
                <a:latin typeface="+mn-ea"/>
              </a:rPr>
              <a:t>砂糖がたくさん入っているものが多いので注意しましょう。</a:t>
            </a: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12</a:t>
            </a:fld>
            <a:endParaRPr kumimoji="1" lang="ja-JP" altLang="en-US"/>
          </a:p>
        </p:txBody>
      </p:sp>
    </p:spTree>
    <p:extLst>
      <p:ext uri="{BB962C8B-B14F-4D97-AF65-F5344CB8AC3E}">
        <p14:creationId xmlns:p14="http://schemas.microsoft.com/office/powerpoint/2010/main" val="3910362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200" b="0" dirty="0">
                <a:latin typeface="+mn-ea"/>
              </a:rPr>
              <a:t>歯にやさしい、つまりむし歯になりにくい、おやつは何でしょう</a:t>
            </a:r>
            <a:r>
              <a:rPr lang="ja-JP" altLang="en-US" sz="1200" b="0" dirty="0" smtClean="0">
                <a:latin typeface="+mn-ea"/>
              </a:rPr>
              <a:t>？</a:t>
            </a:r>
            <a:endParaRPr lang="en-US" altLang="ja-JP" dirty="0">
              <a:latin typeface="+mn-e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200" b="0" dirty="0" smtClean="0">
                <a:latin typeface="+mn-ea"/>
              </a:rPr>
              <a:t>歯垢（プラーク）や</a:t>
            </a:r>
            <a:r>
              <a:rPr kumimoji="1" lang="ja-JP" altLang="en-US" sz="1200" b="0" dirty="0">
                <a:latin typeface="+mn-ea"/>
              </a:rPr>
              <a:t>酸を作る力が低く、口の中に入れている時間が短く、口の中への残りやすさが低いほど、むし歯になりにくい</a:t>
            </a:r>
            <a:r>
              <a:rPr kumimoji="1" lang="ja-JP" altLang="en-US" sz="1200" b="0" dirty="0" smtClean="0">
                <a:latin typeface="+mn-ea"/>
              </a:rPr>
              <a:t>と考えられます。</a:t>
            </a:r>
            <a:endParaRPr kumimoji="1" lang="en-US" altLang="ja-JP" sz="1200" b="0" dirty="0" smtClean="0">
              <a:latin typeface="+mn-e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200" b="0" dirty="0" smtClean="0">
                <a:latin typeface="+mn-ea"/>
              </a:rPr>
              <a:t>果物</a:t>
            </a:r>
            <a:r>
              <a:rPr kumimoji="1" lang="ja-JP" altLang="en-US" sz="1200" b="0" dirty="0">
                <a:latin typeface="+mn-ea"/>
              </a:rPr>
              <a:t>、野菜、乳製品はむし歯になりにくく、トフィー、キャラメル、ヌガーはむし歯になりやすいと言えます。</a:t>
            </a:r>
            <a:endParaRPr kumimoji="1" lang="en-US" altLang="ja-JP" sz="1200" b="0" dirty="0">
              <a:latin typeface="+mn-ea"/>
            </a:endParaRPr>
          </a:p>
        </p:txBody>
      </p:sp>
      <p:sp>
        <p:nvSpPr>
          <p:cNvPr id="4" name="スライド番号プレースホルダー 3"/>
          <p:cNvSpPr>
            <a:spLocks noGrp="1"/>
          </p:cNvSpPr>
          <p:nvPr>
            <p:ph type="sldNum" sz="quarter" idx="5"/>
          </p:nvPr>
        </p:nvSpPr>
        <p:spPr/>
        <p:txBody>
          <a:bodyPr/>
          <a:lstStyle/>
          <a:p>
            <a:fld id="{202C422B-44FF-4DB7-B2DC-4A0B1CF9BAD8}" type="slidenum">
              <a:rPr kumimoji="1" lang="ja-JP" altLang="en-US" smtClean="0"/>
              <a:t>13</a:t>
            </a:fld>
            <a:endParaRPr kumimoji="1" lang="ja-JP" altLang="en-US"/>
          </a:p>
        </p:txBody>
      </p:sp>
    </p:spTree>
    <p:extLst>
      <p:ext uri="{BB962C8B-B14F-4D97-AF65-F5344CB8AC3E}">
        <p14:creationId xmlns:p14="http://schemas.microsoft.com/office/powerpoint/2010/main" val="1818632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marL="0" indent="0">
              <a:lnSpc>
                <a:spcPct val="150000"/>
              </a:lnSpc>
              <a:buFont typeface="Arial" panose="020B0604020202020204" pitchFamily="34" charset="0"/>
              <a:buNone/>
            </a:pPr>
            <a:r>
              <a:rPr kumimoji="1" lang="ja-JP" altLang="en-US" b="0" dirty="0">
                <a:latin typeface="+mn-ea"/>
              </a:rPr>
              <a:t>飲み物・食べ物の酸性度も、むし歯のなりやすさに影響します。もともと食品自体が酸性の場合、飲食により歯を溶かす作用があります</a:t>
            </a:r>
            <a:r>
              <a:rPr kumimoji="1" lang="ja-JP" altLang="en-US" b="0" dirty="0" smtClean="0">
                <a:latin typeface="+mn-ea"/>
              </a:rPr>
              <a:t>。</a:t>
            </a:r>
            <a:endParaRPr kumimoji="1" lang="en-US" altLang="ja-JP" b="0" dirty="0" smtClean="0">
              <a:latin typeface="+mn-ea"/>
            </a:endParaRPr>
          </a:p>
          <a:p>
            <a:pPr marL="0" indent="0">
              <a:lnSpc>
                <a:spcPct val="150000"/>
              </a:lnSpc>
              <a:buFont typeface="Arial" panose="020B0604020202020204" pitchFamily="34" charset="0"/>
              <a:buNone/>
            </a:pPr>
            <a:r>
              <a:rPr kumimoji="1" lang="ja-JP" altLang="en-US" b="0" dirty="0" smtClean="0">
                <a:latin typeface="+mn-ea"/>
              </a:rPr>
              <a:t>例えば</a:t>
            </a:r>
            <a:r>
              <a:rPr kumimoji="1" lang="ja-JP" altLang="en-US" b="0" dirty="0">
                <a:latin typeface="+mn-ea"/>
              </a:rPr>
              <a:t>、コーラは元々酸性で歯が溶けやすいうえに、含まれる砂糖により、むし歯菌が酸を作るので、むし歯になりやすい飲み物と考えられます</a:t>
            </a:r>
            <a:r>
              <a:rPr kumimoji="1" lang="ja-JP" altLang="en-US" b="0" dirty="0" smtClean="0">
                <a:latin typeface="+mn-ea"/>
              </a:rPr>
              <a:t>。</a:t>
            </a:r>
            <a:endParaRPr kumimoji="1" lang="en-US" altLang="ja-JP" b="0" dirty="0" smtClean="0">
              <a:latin typeface="+mn-ea"/>
            </a:endParaRPr>
          </a:p>
          <a:p>
            <a:pPr marL="0" indent="0">
              <a:lnSpc>
                <a:spcPct val="150000"/>
              </a:lnSpc>
              <a:buFont typeface="Arial" panose="020B0604020202020204" pitchFamily="34" charset="0"/>
              <a:buNone/>
            </a:pPr>
            <a:r>
              <a:rPr lang="ja-JP" altLang="en-US" b="0" dirty="0" smtClean="0">
                <a:latin typeface="+mn-ea"/>
              </a:rPr>
              <a:t>スポーツ</a:t>
            </a:r>
            <a:r>
              <a:rPr lang="ja-JP" altLang="en-US" b="0" dirty="0">
                <a:latin typeface="+mn-ea"/>
              </a:rPr>
              <a:t>飲料にも注意が必要です。スポーツ飲料は酸性度が高いため、いつも飲んでいるとエナメル質が絶えず溶け出す状態になります。</a:t>
            </a:r>
            <a:r>
              <a:rPr kumimoji="1" lang="ja-JP" altLang="en-US" b="0" dirty="0">
                <a:latin typeface="+mn-ea"/>
              </a:rPr>
              <a:t>健康食品である梅干しや食酢、栄養ドリンクなども歯を溶かす作用があります。</a:t>
            </a: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14</a:t>
            </a:fld>
            <a:endParaRPr kumimoji="1" lang="ja-JP" altLang="en-US"/>
          </a:p>
        </p:txBody>
      </p:sp>
    </p:spTree>
    <p:extLst>
      <p:ext uri="{BB962C8B-B14F-4D97-AF65-F5344CB8AC3E}">
        <p14:creationId xmlns:p14="http://schemas.microsoft.com/office/powerpoint/2010/main" val="3402253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lang="ja-JP" altLang="en-US" sz="1200" b="0" dirty="0">
                <a:latin typeface="+mn-ea"/>
              </a:rPr>
              <a:t>次は、②飲食の時間（回数）についてです</a:t>
            </a:r>
            <a:r>
              <a:rPr lang="ja-JP" altLang="en-US" sz="1200" b="0" dirty="0" smtClean="0">
                <a:latin typeface="+mn-ea"/>
              </a:rPr>
              <a:t>。</a:t>
            </a:r>
            <a:endParaRPr lang="en-US" altLang="ja-JP" sz="1200" b="0" dirty="0" smtClean="0">
              <a:latin typeface="+mn-ea"/>
            </a:endParaRPr>
          </a:p>
          <a:p>
            <a:pPr>
              <a:lnSpc>
                <a:spcPct val="150000"/>
              </a:lnSpc>
            </a:pPr>
            <a:r>
              <a:rPr lang="ja-JP" altLang="en-US" sz="1200" b="0" dirty="0" smtClean="0">
                <a:latin typeface="+mn-ea"/>
              </a:rPr>
              <a:t>飲食</a:t>
            </a:r>
            <a:r>
              <a:rPr lang="ja-JP" altLang="en-US" sz="1200" b="0" dirty="0">
                <a:latin typeface="+mn-ea"/>
              </a:rPr>
              <a:t>により、歯の表面は一時的に酸性になりますが、だ液が</a:t>
            </a:r>
            <a:r>
              <a:rPr lang="en-US" altLang="ja-JP" sz="1200" b="0" dirty="0">
                <a:latin typeface="+mn-ea"/>
              </a:rPr>
              <a:t>30</a:t>
            </a:r>
            <a:r>
              <a:rPr lang="ja-JP" altLang="en-US" sz="1200" b="0" dirty="0">
                <a:latin typeface="+mn-ea"/>
              </a:rPr>
              <a:t>分ほどで、中性にもどしてくれます。乳歯</a:t>
            </a:r>
            <a:r>
              <a:rPr kumimoji="1" lang="ja-JP" altLang="en-US" sz="1200" b="0" dirty="0">
                <a:latin typeface="+mn-ea"/>
              </a:rPr>
              <a:t>は㏗（ピーエイチ）</a:t>
            </a:r>
            <a:r>
              <a:rPr kumimoji="1" lang="en-US" altLang="ja-JP" sz="1200" b="0" dirty="0">
                <a:latin typeface="+mn-ea"/>
              </a:rPr>
              <a:t>6.0</a:t>
            </a:r>
            <a:r>
              <a:rPr lang="ja-JP" altLang="en-US" sz="1200" b="0" dirty="0">
                <a:latin typeface="+mn-ea"/>
              </a:rPr>
              <a:t>から、永久歯</a:t>
            </a:r>
            <a:r>
              <a:rPr kumimoji="1" lang="ja-JP" altLang="en-US" sz="1200" b="0" dirty="0">
                <a:latin typeface="+mn-ea"/>
              </a:rPr>
              <a:t>は㏗（ピーエイチ）</a:t>
            </a:r>
            <a:r>
              <a:rPr kumimoji="1" lang="en-US" altLang="ja-JP" sz="1200" b="0" dirty="0">
                <a:latin typeface="+mn-ea"/>
              </a:rPr>
              <a:t>5.4</a:t>
            </a:r>
            <a:r>
              <a:rPr lang="ja-JP" altLang="en-US" sz="1200" b="0" dirty="0">
                <a:latin typeface="+mn-ea"/>
              </a:rPr>
              <a:t>から溶け出します。つまり、乳歯の方が脱灰しやすく、むし歯になりやすいという事ですが、生えたての永久歯も石灰化度が低く、むし歯になりやすいと言われています。</a:t>
            </a:r>
            <a:endParaRPr kumimoji="1" lang="ja-JP" altLang="en-US" sz="1200" b="0" dirty="0">
              <a:latin typeface="+mn-ea"/>
            </a:endParaRP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15</a:t>
            </a:fld>
            <a:endParaRPr kumimoji="1" lang="ja-JP" altLang="en-US"/>
          </a:p>
        </p:txBody>
      </p:sp>
    </p:spTree>
    <p:extLst>
      <p:ext uri="{BB962C8B-B14F-4D97-AF65-F5344CB8AC3E}">
        <p14:creationId xmlns:p14="http://schemas.microsoft.com/office/powerpoint/2010/main" val="306057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200" b="0" dirty="0">
                <a:latin typeface="+mn-ea"/>
              </a:rPr>
              <a:t>ダラダラ食いとむし歯の関係です。</a:t>
            </a:r>
            <a:r>
              <a:rPr kumimoji="1" lang="ja-JP" altLang="en-US" dirty="0">
                <a:latin typeface="+mn-ea"/>
              </a:rPr>
              <a:t>連続して飲食すると脱灰が続き、むし歯になりやすくなります。</a:t>
            </a:r>
            <a:r>
              <a:rPr kumimoji="1" lang="ja-JP" altLang="en-US" sz="1200" b="0" dirty="0">
                <a:latin typeface="+mn-ea"/>
              </a:rPr>
              <a:t>表の赤い部分が多いほど</a:t>
            </a:r>
            <a:r>
              <a:rPr kumimoji="1" lang="ja-JP" altLang="en-US" sz="1200" b="0" dirty="0" smtClean="0">
                <a:latin typeface="+mn-ea"/>
              </a:rPr>
              <a:t>、歯にとっては危険</a:t>
            </a:r>
            <a:r>
              <a:rPr kumimoji="1" lang="ja-JP" altLang="en-US" sz="1200" b="0" dirty="0">
                <a:latin typeface="+mn-ea"/>
              </a:rPr>
              <a:t>な飲食の仕方だと言えます。</a:t>
            </a:r>
          </a:p>
          <a:p>
            <a:pPr>
              <a:lnSpc>
                <a:spcPct val="150000"/>
              </a:lnSpc>
            </a:pPr>
            <a:endParaRPr kumimoji="1" lang="ja-JP" altLang="en-US" dirty="0">
              <a:latin typeface="+mn-ea"/>
            </a:endParaRP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16</a:t>
            </a:fld>
            <a:endParaRPr kumimoji="1" lang="ja-JP" altLang="en-US"/>
          </a:p>
        </p:txBody>
      </p:sp>
    </p:spTree>
    <p:extLst>
      <p:ext uri="{BB962C8B-B14F-4D97-AF65-F5344CB8AC3E}">
        <p14:creationId xmlns:p14="http://schemas.microsoft.com/office/powerpoint/2010/main" val="1124427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200" b="0" dirty="0"/>
              <a:t>むし歯になる原因の</a:t>
            </a:r>
            <a:r>
              <a:rPr lang="ja-JP" altLang="en-US" sz="1200" b="0" dirty="0" smtClean="0"/>
              <a:t>③歯</a:t>
            </a:r>
            <a:r>
              <a:rPr lang="ja-JP" altLang="en-US" sz="1200" b="0" dirty="0"/>
              <a:t>の質（石灰化度）についてです</a:t>
            </a:r>
            <a:r>
              <a:rPr lang="ja-JP" altLang="en-US" sz="1200" b="0" dirty="0" smtClean="0"/>
              <a:t>。</a:t>
            </a:r>
            <a:endParaRPr lang="en-US" altLang="ja-JP" sz="1200" b="0" dirty="0" smtClean="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200" b="0" dirty="0" smtClean="0"/>
              <a:t>生えた</a:t>
            </a:r>
            <a:r>
              <a:rPr kumimoji="1" lang="ja-JP" altLang="en-US" sz="1200" b="0" dirty="0"/>
              <a:t>ばかりの永久歯</a:t>
            </a:r>
            <a:r>
              <a:rPr kumimoji="1" lang="ja-JP" altLang="en-US" sz="1200" b="0" dirty="0" smtClean="0"/>
              <a:t>は石灰化度</a:t>
            </a:r>
            <a:r>
              <a:rPr kumimoji="1" lang="ja-JP" altLang="en-US" sz="1200" b="0" dirty="0"/>
              <a:t>が低く、むし歯になりやすい状態ですが、生えてから</a:t>
            </a:r>
            <a:r>
              <a:rPr lang="ja-JP" altLang="en-US" sz="1200" b="0" dirty="0"/>
              <a:t>何年もたつと、だ液からカルシウムやリンを取り込み、石灰化度が上がり、むし歯になりにくくなります。</a:t>
            </a:r>
            <a:endParaRPr kumimoji="1" lang="en-US" altLang="ja-JP" sz="1200" b="0" dirty="0"/>
          </a:p>
          <a:p>
            <a:pPr marL="0" marR="0" lvl="0" indent="0" algn="l" defTabSz="914400" rtl="0" eaLnBrk="1" fontAlgn="auto" latinLnBrk="0" hangingPunct="1">
              <a:lnSpc>
                <a:spcPct val="150000"/>
              </a:lnSpc>
              <a:spcBef>
                <a:spcPts val="0"/>
              </a:spcBef>
              <a:spcAft>
                <a:spcPts val="0"/>
              </a:spcAft>
              <a:buClrTx/>
              <a:buSzTx/>
              <a:buFontTx/>
              <a:buNone/>
              <a:tabLst/>
              <a:defRPr/>
            </a:pPr>
            <a:endParaRPr lang="en-US" altLang="ja-JP" sz="1200" b="1" dirty="0"/>
          </a:p>
          <a:p>
            <a:pPr>
              <a:lnSpc>
                <a:spcPct val="150000"/>
              </a:lnSpc>
            </a:pPr>
            <a:endParaRPr kumimoji="1" lang="ja-JP" altLang="en-US" dirty="0"/>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17</a:t>
            </a:fld>
            <a:endParaRPr kumimoji="1" lang="ja-JP" altLang="en-US"/>
          </a:p>
        </p:txBody>
      </p:sp>
    </p:spTree>
    <p:extLst>
      <p:ext uri="{BB962C8B-B14F-4D97-AF65-F5344CB8AC3E}">
        <p14:creationId xmlns:p14="http://schemas.microsoft.com/office/powerpoint/2010/main" val="2504159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kumimoji="1" lang="ja-JP" altLang="en-US" b="0" u="none" dirty="0">
                <a:latin typeface="+mn-ea"/>
              </a:rPr>
              <a:t>むし歯になる原因</a:t>
            </a:r>
            <a:r>
              <a:rPr kumimoji="1" lang="ja-JP" altLang="en-US" b="0" u="none" dirty="0" smtClean="0">
                <a:latin typeface="+mn-ea"/>
              </a:rPr>
              <a:t>④</a:t>
            </a:r>
            <a:r>
              <a:rPr kumimoji="1" lang="ja-JP" altLang="en-US" sz="1200" b="0" u="none" dirty="0" smtClean="0">
                <a:latin typeface="+mn-ea"/>
              </a:rPr>
              <a:t>むし歯</a:t>
            </a:r>
            <a:r>
              <a:rPr kumimoji="1" lang="ja-JP" altLang="en-US" sz="1200" b="0" u="none" dirty="0">
                <a:latin typeface="+mn-ea"/>
              </a:rPr>
              <a:t>菌の数や種類について見てみましょう</a:t>
            </a:r>
            <a:r>
              <a:rPr kumimoji="1" lang="ja-JP" altLang="en-US" sz="1200" b="0" u="none" dirty="0" smtClean="0">
                <a:latin typeface="+mn-ea"/>
              </a:rPr>
              <a:t>。</a:t>
            </a:r>
            <a:endParaRPr kumimoji="1" lang="en-US" altLang="ja-JP" sz="1200" b="0" u="none" dirty="0" smtClean="0">
              <a:latin typeface="+mn-ea"/>
            </a:endParaRPr>
          </a:p>
          <a:p>
            <a:pPr>
              <a:lnSpc>
                <a:spcPct val="150000"/>
              </a:lnSpc>
            </a:pPr>
            <a:r>
              <a:rPr lang="ja-JP" altLang="en-US" sz="1200" b="0" u="none" dirty="0" smtClean="0">
                <a:latin typeface="+mn-ea"/>
              </a:rPr>
              <a:t>お口</a:t>
            </a:r>
            <a:r>
              <a:rPr lang="ja-JP" altLang="en-US" sz="1200" b="0" u="none" dirty="0">
                <a:latin typeface="+mn-ea"/>
              </a:rPr>
              <a:t>の中にいる</a:t>
            </a:r>
            <a:r>
              <a:rPr lang="en-US" altLang="ja-JP" sz="1200" b="0" u="none" dirty="0">
                <a:latin typeface="+mn-ea"/>
              </a:rPr>
              <a:t>700</a:t>
            </a:r>
            <a:r>
              <a:rPr lang="ja-JP" altLang="en-US" sz="1200" b="0" u="none" dirty="0">
                <a:latin typeface="+mn-ea"/>
              </a:rPr>
              <a:t>種類以上もの細菌の中で、むし歯の原因になるものを、むし歯菌といいます。</a:t>
            </a:r>
            <a:r>
              <a:rPr kumimoji="1" lang="ja-JP" altLang="en-US" sz="1200" b="0" u="none" dirty="0">
                <a:latin typeface="+mn-ea"/>
              </a:rPr>
              <a:t>むし歯菌の占める割合が大きく、数が多いほど、むし歯になりやすいと考えられています。代表的なもの</a:t>
            </a:r>
            <a:r>
              <a:rPr lang="ja-JP" altLang="en-US" sz="1200" b="0" u="none" dirty="0">
                <a:latin typeface="+mn-ea"/>
              </a:rPr>
              <a:t>はミュータンス連鎖球菌で、丸い細菌が鎖でつながった形を</a:t>
            </a:r>
            <a:r>
              <a:rPr lang="ja-JP" altLang="en-US" sz="1200" b="0" u="none" dirty="0" smtClean="0">
                <a:latin typeface="+mn-ea"/>
              </a:rPr>
              <a:t>して</a:t>
            </a:r>
            <a:r>
              <a:rPr lang="ja-JP" altLang="en-US" dirty="0">
                <a:latin typeface="+mn-ea"/>
              </a:rPr>
              <a:t>ます</a:t>
            </a:r>
            <a:r>
              <a:rPr lang="ja-JP" altLang="en-US" dirty="0" smtClean="0">
                <a:latin typeface="+mn-ea"/>
              </a:rPr>
              <a:t>。</a:t>
            </a:r>
            <a:r>
              <a:rPr lang="ja-JP" altLang="en-US" sz="1200" b="0" u="none" dirty="0" smtClean="0">
                <a:latin typeface="+mn-ea"/>
              </a:rPr>
              <a:t>ラクトバシラス</a:t>
            </a:r>
            <a:r>
              <a:rPr lang="ja-JP" altLang="en-US" sz="1200" b="0" u="none" dirty="0">
                <a:latin typeface="+mn-ea"/>
              </a:rPr>
              <a:t>菌は棒のような形をしています</a:t>
            </a:r>
            <a:r>
              <a:rPr lang="ja-JP" altLang="en-US" sz="1200" b="0" u="none" dirty="0" smtClean="0">
                <a:latin typeface="+mn-ea"/>
              </a:rPr>
              <a:t>。</a:t>
            </a:r>
            <a:endParaRPr lang="en-US" altLang="ja-JP" sz="1200" b="0" u="none" dirty="0" smtClean="0">
              <a:latin typeface="+mn-ea"/>
            </a:endParaRP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18</a:t>
            </a:fld>
            <a:endParaRPr kumimoji="1" lang="ja-JP" altLang="en-US"/>
          </a:p>
        </p:txBody>
      </p:sp>
    </p:spTree>
    <p:extLst>
      <p:ext uri="{BB962C8B-B14F-4D97-AF65-F5344CB8AC3E}">
        <p14:creationId xmlns:p14="http://schemas.microsoft.com/office/powerpoint/2010/main" val="1869474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lang="ja-JP" altLang="en-US" b="0" u="none" dirty="0">
                <a:latin typeface="+mn-ea"/>
              </a:rPr>
              <a:t>歯垢（プラーク）とは何でしょう</a:t>
            </a:r>
            <a:r>
              <a:rPr lang="ja-JP" altLang="en-US" b="0" u="none" dirty="0" smtClean="0">
                <a:latin typeface="+mn-ea"/>
              </a:rPr>
              <a:t>？</a:t>
            </a:r>
            <a:r>
              <a:rPr kumimoji="1" lang="ja-JP" altLang="en-US" b="0" u="none" dirty="0" smtClean="0">
                <a:latin typeface="+mn-ea"/>
              </a:rPr>
              <a:t>むし歯</a:t>
            </a:r>
            <a:r>
              <a:rPr kumimoji="1" lang="ja-JP" altLang="en-US" b="0" u="none" dirty="0">
                <a:latin typeface="+mn-ea"/>
              </a:rPr>
              <a:t>菌は、砂糖などを分解し、ネバネバした物質を出して歯に付き、</a:t>
            </a:r>
            <a:r>
              <a:rPr lang="ja-JP" altLang="en-US" b="0" u="none" dirty="0">
                <a:latin typeface="+mn-ea"/>
              </a:rPr>
              <a:t>増え</a:t>
            </a:r>
            <a:r>
              <a:rPr kumimoji="1" lang="ja-JP" altLang="en-US" b="0" u="none" dirty="0">
                <a:latin typeface="+mn-ea"/>
              </a:rPr>
              <a:t>ると目に見える柔らかな白いかたまりになります。これを歯垢（</a:t>
            </a:r>
            <a:r>
              <a:rPr lang="ja-JP" altLang="en-US" b="0" u="none" dirty="0">
                <a:latin typeface="+mn-ea"/>
              </a:rPr>
              <a:t>プラーク</a:t>
            </a:r>
            <a:r>
              <a:rPr kumimoji="1" lang="ja-JP" altLang="en-US" b="0" u="none" dirty="0">
                <a:latin typeface="+mn-ea"/>
              </a:rPr>
              <a:t>）といいます。歯垢の中には歯周病菌も住みつき、歯周病菌が毒素を出すことにより、歯肉炎にもなります。</a:t>
            </a: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19</a:t>
            </a:fld>
            <a:endParaRPr kumimoji="1" lang="ja-JP" altLang="en-US"/>
          </a:p>
        </p:txBody>
      </p:sp>
    </p:spTree>
    <p:extLst>
      <p:ext uri="{BB962C8B-B14F-4D97-AF65-F5344CB8AC3E}">
        <p14:creationId xmlns:p14="http://schemas.microsoft.com/office/powerpoint/2010/main" val="1258869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5992" y="797620"/>
            <a:ext cx="5183290" cy="3888432"/>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50000"/>
              </a:lnSpc>
              <a:spcAft>
                <a:spcPts val="0"/>
              </a:spcAft>
              <a:buClrTx/>
              <a:buSzTx/>
              <a:buFontTx/>
              <a:buNone/>
              <a:tabLst/>
              <a:defRPr/>
            </a:pPr>
            <a:r>
              <a:rPr kumimoji="1" lang="ja-JP" altLang="en-US" sz="1200" dirty="0"/>
              <a:t>むし歯は、いろんな場所に出来て、私たちを苦しめます。むし歯の治療が好きな人は、いないと思いますし、できればむし歯になりたくないですよね？一体、むし歯とは何なのでしょう？</a:t>
            </a:r>
          </a:p>
          <a:p>
            <a:pPr>
              <a:lnSpc>
                <a:spcPct val="120000"/>
              </a:lnSpc>
            </a:pPr>
            <a:endParaRPr kumimoji="1" lang="ja-JP" altLang="en-US" dirty="0"/>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2</a:t>
            </a:fld>
            <a:endParaRPr kumimoji="1" lang="ja-JP" altLang="en-US"/>
          </a:p>
        </p:txBody>
      </p:sp>
    </p:spTree>
    <p:extLst>
      <p:ext uri="{BB962C8B-B14F-4D97-AF65-F5344CB8AC3E}">
        <p14:creationId xmlns:p14="http://schemas.microsoft.com/office/powerpoint/2010/main" val="2771405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lang="ja-JP" altLang="en-US" b="0" dirty="0">
                <a:latin typeface="+mn-ea"/>
              </a:rPr>
              <a:t>歯垢（プラーク）はネバネバして、歯の表面にしっかりと付いて、うがいでは取れません。歯垢（プラーク）</a:t>
            </a:r>
            <a:r>
              <a:rPr lang="en-US" altLang="ja-JP" b="0" dirty="0">
                <a:latin typeface="+mn-ea"/>
              </a:rPr>
              <a:t>1mg</a:t>
            </a:r>
            <a:r>
              <a:rPr lang="ja-JP" altLang="en-US" b="0" dirty="0">
                <a:latin typeface="+mn-ea"/>
              </a:rPr>
              <a:t>当たりに、細菌が約</a:t>
            </a:r>
            <a:r>
              <a:rPr lang="en-US" altLang="ja-JP" b="0" dirty="0">
                <a:latin typeface="+mn-ea"/>
              </a:rPr>
              <a:t>1</a:t>
            </a:r>
            <a:r>
              <a:rPr lang="ja-JP" altLang="en-US" b="0" dirty="0">
                <a:latin typeface="+mn-ea"/>
              </a:rPr>
              <a:t>～</a:t>
            </a:r>
            <a:r>
              <a:rPr lang="en-US" altLang="ja-JP" b="0" dirty="0">
                <a:latin typeface="+mn-ea"/>
              </a:rPr>
              <a:t>2</a:t>
            </a:r>
            <a:r>
              <a:rPr lang="ja-JP" altLang="en-US" b="0" dirty="0">
                <a:latin typeface="+mn-ea"/>
              </a:rPr>
              <a:t>億個存在していると言われています。</a:t>
            </a:r>
            <a:endParaRPr lang="en-US" altLang="ja-JP" b="0" dirty="0">
              <a:latin typeface="+mn-ea"/>
            </a:endParaRPr>
          </a:p>
          <a:p>
            <a:pPr>
              <a:lnSpc>
                <a:spcPct val="150000"/>
              </a:lnSpc>
            </a:pPr>
            <a:r>
              <a:rPr lang="ja-JP" altLang="en-US" b="0" dirty="0">
                <a:latin typeface="+mn-ea"/>
              </a:rPr>
              <a:t>お口の中の、生物が活動する様子を、動画で</a:t>
            </a:r>
            <a:r>
              <a:rPr lang="ja-JP" altLang="en-US" b="0" dirty="0" smtClean="0">
                <a:latin typeface="+mn-ea"/>
              </a:rPr>
              <a:t>見てみましょう。</a:t>
            </a:r>
            <a:endParaRPr lang="ja-JP" altLang="en-US" b="0" dirty="0">
              <a:latin typeface="+mn-ea"/>
            </a:endParaRP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20</a:t>
            </a:fld>
            <a:endParaRPr kumimoji="1" lang="ja-JP" altLang="en-US"/>
          </a:p>
        </p:txBody>
      </p:sp>
    </p:spTree>
    <p:extLst>
      <p:ext uri="{BB962C8B-B14F-4D97-AF65-F5344CB8AC3E}">
        <p14:creationId xmlns:p14="http://schemas.microsoft.com/office/powerpoint/2010/main" val="773731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kumimoji="1" lang="ja-JP" altLang="en-US" dirty="0"/>
              <a:t>どうやって、むし歯を予防したら良いか、</a:t>
            </a:r>
            <a:r>
              <a:rPr kumimoji="1" lang="ja-JP" altLang="en-US" sz="1200" dirty="0"/>
              <a:t>４つに分けて考えてみましょう</a:t>
            </a:r>
            <a:r>
              <a:rPr kumimoji="1" lang="ja-JP" altLang="en-US" sz="1200" dirty="0" smtClean="0"/>
              <a:t>。</a:t>
            </a:r>
            <a:endParaRPr kumimoji="1" lang="en-US" altLang="ja-JP" sz="1200" dirty="0" smtClean="0"/>
          </a:p>
          <a:p>
            <a:pPr>
              <a:lnSpc>
                <a:spcPct val="150000"/>
              </a:lnSpc>
            </a:pPr>
            <a:r>
              <a:rPr kumimoji="1" lang="ja-JP" altLang="en-US" sz="1200" dirty="0" smtClean="0"/>
              <a:t>①</a:t>
            </a:r>
            <a:r>
              <a:rPr kumimoji="1" lang="ja-JP" altLang="en-US" sz="1200" dirty="0"/>
              <a:t>糖の種類や量の</a:t>
            </a:r>
            <a:r>
              <a:rPr kumimoji="1" lang="ja-JP" altLang="en-US" sz="1200" dirty="0" smtClean="0"/>
              <a:t>コントロール</a:t>
            </a:r>
            <a:endParaRPr kumimoji="1" lang="en-US" altLang="ja-JP" sz="1200" dirty="0" smtClean="0"/>
          </a:p>
          <a:p>
            <a:pPr>
              <a:lnSpc>
                <a:spcPct val="150000"/>
              </a:lnSpc>
            </a:pPr>
            <a:r>
              <a:rPr kumimoji="1" lang="ja-JP" altLang="en-US" sz="1200" dirty="0" smtClean="0"/>
              <a:t>②</a:t>
            </a:r>
            <a:r>
              <a:rPr kumimoji="1" lang="ja-JP" altLang="en-US" sz="1200" dirty="0"/>
              <a:t>飲食の時間（回数）の</a:t>
            </a:r>
            <a:r>
              <a:rPr kumimoji="1" lang="ja-JP" altLang="en-US" sz="1200" dirty="0" smtClean="0"/>
              <a:t>コントロール</a:t>
            </a:r>
            <a:endParaRPr kumimoji="1" lang="en-US" altLang="ja-JP" sz="1200" dirty="0" smtClean="0"/>
          </a:p>
          <a:p>
            <a:pPr>
              <a:lnSpc>
                <a:spcPct val="150000"/>
              </a:lnSpc>
            </a:pPr>
            <a:r>
              <a:rPr kumimoji="1" lang="ja-JP" altLang="en-US" sz="1200" dirty="0" smtClean="0"/>
              <a:t>③</a:t>
            </a:r>
            <a:r>
              <a:rPr lang="ja-JP" altLang="en-US" sz="1200" dirty="0"/>
              <a:t>歯の質（石灰化度）の</a:t>
            </a:r>
            <a:r>
              <a:rPr lang="ja-JP" altLang="en-US" sz="1200" dirty="0" smtClean="0"/>
              <a:t>強化</a:t>
            </a:r>
            <a:endParaRPr lang="en-US" altLang="ja-JP" dirty="0"/>
          </a:p>
          <a:p>
            <a:pPr>
              <a:lnSpc>
                <a:spcPct val="150000"/>
              </a:lnSpc>
            </a:pPr>
            <a:r>
              <a:rPr kumimoji="1" lang="ja-JP" altLang="en-US" sz="1200" dirty="0" smtClean="0"/>
              <a:t>④</a:t>
            </a:r>
            <a:r>
              <a:rPr kumimoji="1" lang="ja-JP" altLang="en-US" sz="1200" dirty="0"/>
              <a:t>菌の数や種類のコントロール（プラークコントロール）です。</a:t>
            </a: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21</a:t>
            </a:fld>
            <a:endParaRPr kumimoji="1" lang="ja-JP" altLang="en-US"/>
          </a:p>
        </p:txBody>
      </p:sp>
    </p:spTree>
    <p:extLst>
      <p:ext uri="{BB962C8B-B14F-4D97-AF65-F5344CB8AC3E}">
        <p14:creationId xmlns:p14="http://schemas.microsoft.com/office/powerpoint/2010/main" val="401791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marL="0" marR="0" lvl="0" indent="0" algn="just" defTabSz="914400" rtl="0" eaLnBrk="1" fontAlgn="base" latinLnBrk="0" hangingPunct="1">
              <a:lnSpc>
                <a:spcPct val="150000"/>
              </a:lnSpc>
              <a:spcBef>
                <a:spcPts val="0"/>
              </a:spcBef>
              <a:spcAft>
                <a:spcPct val="0"/>
              </a:spcAft>
              <a:buClrTx/>
              <a:buSzTx/>
              <a:buFontTx/>
              <a:buNone/>
              <a:tabLst/>
              <a:defRPr/>
            </a:pPr>
            <a:r>
              <a:rPr kumimoji="1" lang="ja-JP" altLang="en-US" b="0" dirty="0">
                <a:latin typeface="+mn-ea"/>
              </a:rPr>
              <a:t>①糖の種類や量の</a:t>
            </a:r>
            <a:r>
              <a:rPr kumimoji="1" lang="ja-JP" altLang="en-US" b="0" dirty="0" smtClean="0">
                <a:latin typeface="+mn-ea"/>
              </a:rPr>
              <a:t>コントロールについてです。</a:t>
            </a:r>
            <a:endParaRPr kumimoji="1" lang="en-US" altLang="ja-JP" b="0" dirty="0" smtClean="0">
              <a:latin typeface="+mn-ea"/>
            </a:endParaRPr>
          </a:p>
          <a:p>
            <a:pPr marL="0" marR="0" lvl="0" indent="0" algn="just" defTabSz="914400" rtl="0" eaLnBrk="1" fontAlgn="base" latinLnBrk="0" hangingPunct="1">
              <a:lnSpc>
                <a:spcPct val="150000"/>
              </a:lnSpc>
              <a:spcBef>
                <a:spcPts val="0"/>
              </a:spcBef>
              <a:spcAft>
                <a:spcPct val="0"/>
              </a:spcAft>
              <a:buClrTx/>
              <a:buSzTx/>
              <a:buFontTx/>
              <a:buNone/>
              <a:tabLst/>
              <a:defRPr/>
            </a:pPr>
            <a:r>
              <a:rPr kumimoji="1" lang="ja-JP" altLang="en-US" b="0" dirty="0" smtClean="0">
                <a:latin typeface="+mn-ea"/>
              </a:rPr>
              <a:t>甘い</a:t>
            </a:r>
            <a:r>
              <a:rPr kumimoji="1" lang="ja-JP" altLang="en-US" b="0" dirty="0">
                <a:latin typeface="+mn-ea"/>
              </a:rPr>
              <a:t>飲食物でも、糖の種類によってむし歯のなりやすさに差があることは、さっき勉強しました。砂糖の代わりに、むし歯に</a:t>
            </a:r>
            <a:r>
              <a:rPr lang="ja-JP" altLang="en-US" sz="1200" b="0" dirty="0">
                <a:latin typeface="+mn-ea"/>
              </a:rPr>
              <a:t>なりにくい糖を選ぶのも、一つの方法です。キシリトールは、白樺や、かしの木から作られる糖で、甘くても砂糖と違って、むし歯菌が酸を作れません。したがって、むし歯の原因にもなりません。キシリトールが入ったガムは、かむ間だ液がたくさん出ることで再石灰化を促進し、むし歯予防になります</a:t>
            </a:r>
            <a:r>
              <a:rPr lang="ja-JP" altLang="en-US" sz="1200" b="0" dirty="0" smtClean="0">
                <a:latin typeface="+mn-ea"/>
              </a:rPr>
              <a:t>。</a:t>
            </a:r>
            <a:endParaRPr lang="en-US" altLang="ja-JP" sz="1200" b="0" dirty="0" smtClean="0">
              <a:latin typeface="+mn-ea"/>
            </a:endParaRPr>
          </a:p>
          <a:p>
            <a:pPr marL="0" marR="0" lvl="0" indent="0" algn="just" defTabSz="914400" rtl="0" eaLnBrk="1" fontAlgn="base" latinLnBrk="0" hangingPunct="1">
              <a:lnSpc>
                <a:spcPct val="150000"/>
              </a:lnSpc>
              <a:spcBef>
                <a:spcPts val="0"/>
              </a:spcBef>
              <a:spcAft>
                <a:spcPct val="0"/>
              </a:spcAft>
              <a:buClrTx/>
              <a:buSzTx/>
              <a:buFontTx/>
              <a:buNone/>
              <a:tabLst/>
              <a:defRPr/>
            </a:pPr>
            <a:r>
              <a:rPr lang="ja-JP" altLang="en-US" sz="1200" b="0" dirty="0" smtClean="0">
                <a:latin typeface="+mn-ea"/>
              </a:rPr>
              <a:t>ただし</a:t>
            </a:r>
            <a:r>
              <a:rPr lang="ja-JP" altLang="en-US" sz="1200" b="0" dirty="0">
                <a:latin typeface="+mn-ea"/>
              </a:rPr>
              <a:t>、食べ過ぎるとお腹がゆるくなることがあるので注意しましょう。</a:t>
            </a:r>
            <a:endParaRPr lang="en-US" altLang="ja-JP" sz="1200" b="0" dirty="0">
              <a:latin typeface="+mn-ea"/>
            </a:endParaRPr>
          </a:p>
          <a:p>
            <a:pPr>
              <a:lnSpc>
                <a:spcPct val="150000"/>
              </a:lnSpc>
            </a:pPr>
            <a:endParaRPr kumimoji="1" lang="ja-JP" altLang="en-US" b="0" dirty="0">
              <a:latin typeface="+mn-ea"/>
            </a:endParaRP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22</a:t>
            </a:fld>
            <a:endParaRPr kumimoji="1" lang="ja-JP" altLang="en-US"/>
          </a:p>
        </p:txBody>
      </p:sp>
    </p:spTree>
    <p:extLst>
      <p:ext uri="{BB962C8B-B14F-4D97-AF65-F5344CB8AC3E}">
        <p14:creationId xmlns:p14="http://schemas.microsoft.com/office/powerpoint/2010/main" val="3652986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200" b="0" dirty="0">
                <a:latin typeface="+mn-ea"/>
              </a:rPr>
              <a:t>おやつの内容を見直すことも考えて下さい。むし歯になりやすい、砂糖のたくさん含まれた、おやつや飲み物を止めて、手作りおやつ、果物、</a:t>
            </a:r>
            <a:r>
              <a:rPr kumimoji="1" lang="ja-JP" altLang="en-US" sz="1200" b="0" dirty="0">
                <a:latin typeface="+mn-ea"/>
              </a:rPr>
              <a:t>野菜、むし歯になりにくい糖を用いたお菓子や飲み物に替えることも、むし歯の予防につながります。</a:t>
            </a:r>
            <a:endParaRPr lang="en-US" altLang="ja-JP" sz="1200" b="0" dirty="0">
              <a:latin typeface="+mn-ea"/>
            </a:endParaRP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23</a:t>
            </a:fld>
            <a:endParaRPr kumimoji="1" lang="ja-JP" altLang="en-US"/>
          </a:p>
        </p:txBody>
      </p:sp>
    </p:spTree>
    <p:extLst>
      <p:ext uri="{BB962C8B-B14F-4D97-AF65-F5344CB8AC3E}">
        <p14:creationId xmlns:p14="http://schemas.microsoft.com/office/powerpoint/2010/main" val="343537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kumimoji="1" lang="ja-JP" altLang="en-US" sz="1200" b="0" dirty="0">
                <a:latin typeface="+mn-ea"/>
              </a:rPr>
              <a:t>②飲食の時間（回数）のコントロールも考えましょう</a:t>
            </a:r>
            <a:r>
              <a:rPr kumimoji="1" lang="ja-JP" altLang="en-US" sz="1200" b="0" dirty="0" smtClean="0">
                <a:latin typeface="+mn-ea"/>
              </a:rPr>
              <a:t>。</a:t>
            </a:r>
            <a:endParaRPr kumimoji="1" lang="en-US" altLang="ja-JP" sz="1200" b="0" dirty="0" smtClean="0">
              <a:latin typeface="+mn-ea"/>
            </a:endParaRPr>
          </a:p>
          <a:p>
            <a:pPr>
              <a:lnSpc>
                <a:spcPct val="150000"/>
              </a:lnSpc>
            </a:pPr>
            <a:r>
              <a:rPr kumimoji="1" lang="ja-JP" altLang="en-US" sz="1200" b="0" dirty="0" smtClean="0">
                <a:latin typeface="+mn-ea"/>
              </a:rPr>
              <a:t>間食</a:t>
            </a:r>
            <a:r>
              <a:rPr kumimoji="1" lang="ja-JP" altLang="en-US" sz="1200" b="0" dirty="0">
                <a:latin typeface="+mn-ea"/>
              </a:rPr>
              <a:t>（</a:t>
            </a:r>
            <a:r>
              <a:rPr lang="ja-JP" altLang="en-US" sz="1200" b="0" dirty="0">
                <a:latin typeface="+mn-ea"/>
              </a:rPr>
              <a:t>甘い</a:t>
            </a:r>
            <a:r>
              <a:rPr kumimoji="1" lang="ja-JP" altLang="en-US" sz="1200" b="0" dirty="0">
                <a:latin typeface="+mn-ea"/>
              </a:rPr>
              <a:t>飲み物も含む）の回数が多いと脱灰が続き、むし歯になりやすくなります。また、</a:t>
            </a:r>
            <a:r>
              <a:rPr lang="ja-JP" altLang="en-US" sz="1200" b="0" dirty="0">
                <a:latin typeface="+mn-ea"/>
              </a:rPr>
              <a:t>寝ている間はだ液の量が減るので、寝る直前に飲食すると、なかなか中性に戻りません。酸性の時間が長くなるので、寝る直前に飲食したら、歯を磨きましょう</a:t>
            </a:r>
            <a:r>
              <a:rPr lang="ja-JP" altLang="en-US" sz="1200" b="0" dirty="0" smtClean="0">
                <a:latin typeface="+mn-ea"/>
              </a:rPr>
              <a:t>。</a:t>
            </a:r>
            <a:endParaRPr lang="en-US" altLang="ja-JP" sz="1200" b="0" dirty="0" smtClean="0">
              <a:latin typeface="+mn-ea"/>
            </a:endParaRPr>
          </a:p>
          <a:p>
            <a:pPr>
              <a:lnSpc>
                <a:spcPct val="150000"/>
              </a:lnSpc>
            </a:pPr>
            <a:r>
              <a:rPr kumimoji="1" lang="ja-JP" altLang="en-US" sz="1200" b="0" dirty="0" smtClean="0">
                <a:latin typeface="+mn-ea"/>
              </a:rPr>
              <a:t>規則正しい</a:t>
            </a:r>
            <a:r>
              <a:rPr kumimoji="1" lang="ja-JP" altLang="en-US" sz="1200" b="0" dirty="0">
                <a:latin typeface="+mn-ea"/>
              </a:rPr>
              <a:t>食生活を守り、</a:t>
            </a:r>
            <a:r>
              <a:rPr lang="ja-JP" altLang="en-US" sz="1200" b="0" dirty="0">
                <a:latin typeface="+mn-ea"/>
              </a:rPr>
              <a:t>間食は時間を決めることが大切です。</a:t>
            </a:r>
            <a:endParaRPr lang="en-US" altLang="ja-JP" sz="1200" b="0" dirty="0">
              <a:latin typeface="+mn-ea"/>
            </a:endParaRP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24</a:t>
            </a:fld>
            <a:endParaRPr kumimoji="1" lang="ja-JP" altLang="en-US"/>
          </a:p>
        </p:txBody>
      </p:sp>
    </p:spTree>
    <p:extLst>
      <p:ext uri="{BB962C8B-B14F-4D97-AF65-F5344CB8AC3E}">
        <p14:creationId xmlns:p14="http://schemas.microsoft.com/office/powerpoint/2010/main" val="953276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lang="ja-JP" altLang="en-US" sz="1200" dirty="0">
                <a:latin typeface="+mn-ea"/>
              </a:rPr>
              <a:t>③歯の質（石灰化度）の強化には、フッ化物の応用が効果的です。フッ化物の効果としては</a:t>
            </a:r>
            <a:r>
              <a:rPr lang="ja-JP" altLang="en-US" sz="1200" dirty="0" smtClean="0">
                <a:latin typeface="+mn-ea"/>
              </a:rPr>
              <a:t>、次の３つがあります。</a:t>
            </a:r>
            <a:endParaRPr lang="en-US" altLang="ja-JP" sz="1200" dirty="0" smtClean="0">
              <a:latin typeface="+mn-ea"/>
            </a:endParaRPr>
          </a:p>
          <a:p>
            <a:pPr>
              <a:lnSpc>
                <a:spcPct val="150000"/>
              </a:lnSpc>
            </a:pPr>
            <a:r>
              <a:rPr kumimoji="1" lang="ja-JP" altLang="en-US" sz="1200" b="0" dirty="0" smtClean="0">
                <a:latin typeface="+mn-ea"/>
              </a:rPr>
              <a:t>１</a:t>
            </a:r>
            <a:r>
              <a:rPr kumimoji="1" lang="ja-JP" altLang="en-US" sz="1200" b="0" dirty="0">
                <a:latin typeface="+mn-ea"/>
              </a:rPr>
              <a:t>、酸に強い歯質に変える。</a:t>
            </a:r>
            <a:r>
              <a:rPr lang="ja-JP" altLang="en-US" sz="1200" b="0" dirty="0">
                <a:latin typeface="+mn-ea"/>
              </a:rPr>
              <a:t>歯の質を、溶けにくいフルオロアパタイトに変えます</a:t>
            </a:r>
            <a:r>
              <a:rPr lang="ja-JP" altLang="en-US" sz="1200" b="0" dirty="0" smtClean="0">
                <a:latin typeface="+mn-ea"/>
              </a:rPr>
              <a:t>。</a:t>
            </a:r>
            <a:endParaRPr lang="en-US" altLang="ja-JP" sz="1200" b="0" dirty="0" smtClean="0">
              <a:latin typeface="+mn-ea"/>
            </a:endParaRPr>
          </a:p>
          <a:p>
            <a:pPr>
              <a:lnSpc>
                <a:spcPct val="150000"/>
              </a:lnSpc>
            </a:pPr>
            <a:r>
              <a:rPr kumimoji="1" lang="ja-JP" altLang="en-US" sz="1200" b="0" dirty="0" smtClean="0">
                <a:latin typeface="+mn-ea"/>
              </a:rPr>
              <a:t>２</a:t>
            </a:r>
            <a:r>
              <a:rPr kumimoji="1" lang="ja-JP" altLang="en-US" sz="1200" b="0" dirty="0">
                <a:latin typeface="+mn-ea"/>
              </a:rPr>
              <a:t>、抗菌作用。</a:t>
            </a:r>
            <a:r>
              <a:rPr lang="ja-JP" altLang="en-US" sz="1200" b="0" dirty="0">
                <a:latin typeface="+mn-ea"/>
              </a:rPr>
              <a:t>むし歯菌の働きをおさえます</a:t>
            </a:r>
            <a:r>
              <a:rPr lang="ja-JP" altLang="en-US" sz="1200" b="0" dirty="0" smtClean="0">
                <a:latin typeface="+mn-ea"/>
              </a:rPr>
              <a:t>。</a:t>
            </a:r>
            <a:endParaRPr lang="en-US" altLang="ja-JP" sz="1200" b="0" dirty="0" smtClean="0">
              <a:latin typeface="+mn-ea"/>
            </a:endParaRPr>
          </a:p>
          <a:p>
            <a:pPr>
              <a:lnSpc>
                <a:spcPct val="150000"/>
              </a:lnSpc>
            </a:pPr>
            <a:r>
              <a:rPr kumimoji="1" lang="ja-JP" altLang="en-US" sz="1200" b="0" dirty="0" smtClean="0">
                <a:latin typeface="+mn-ea"/>
              </a:rPr>
              <a:t>３</a:t>
            </a:r>
            <a:r>
              <a:rPr kumimoji="1" lang="ja-JP" altLang="en-US" sz="1200" b="0" dirty="0">
                <a:latin typeface="+mn-ea"/>
              </a:rPr>
              <a:t>、再石灰化を進める。</a:t>
            </a:r>
            <a:r>
              <a:rPr lang="ja-JP" altLang="en-US" sz="1200" b="0" dirty="0">
                <a:latin typeface="+mn-ea"/>
              </a:rPr>
              <a:t>だ液中のカルシウムやリンを歯に戻す作用を進めます。</a:t>
            </a:r>
            <a:endParaRPr kumimoji="1" lang="ja-JP" altLang="en-US" sz="1200" b="0" dirty="0">
              <a:latin typeface="+mn-ea"/>
            </a:endParaRP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25</a:t>
            </a:fld>
            <a:endParaRPr kumimoji="1" lang="ja-JP" altLang="en-US"/>
          </a:p>
        </p:txBody>
      </p:sp>
    </p:spTree>
    <p:extLst>
      <p:ext uri="{BB962C8B-B14F-4D97-AF65-F5344CB8AC3E}">
        <p14:creationId xmlns:p14="http://schemas.microsoft.com/office/powerpoint/2010/main" val="641211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1200" b="0" dirty="0">
                <a:latin typeface="+mn-ea"/>
              </a:rPr>
              <a:t>フッ化物を使ったむし歯予防の方法には、全身的な利用として</a:t>
            </a:r>
            <a:r>
              <a:rPr lang="ja-JP" altLang="en-US" sz="1200" b="0" dirty="0" smtClean="0">
                <a:latin typeface="+mn-ea"/>
              </a:rPr>
              <a:t>、日本では行われていませんが、</a:t>
            </a:r>
            <a:r>
              <a:rPr lang="ja-JP" altLang="en-US" sz="1200" b="0" dirty="0">
                <a:latin typeface="+mn-ea"/>
              </a:rPr>
              <a:t>水道水や食塩の中にフッ化物を入れて、日常生活の中でむし歯予防を行う方法があります。</a:t>
            </a:r>
            <a:endParaRPr lang="en-US" altLang="ja-JP" sz="1200" b="0" dirty="0">
              <a:latin typeface="+mn-ea"/>
            </a:endParaRPr>
          </a:p>
          <a:p>
            <a:pPr algn="l" eaLnBrk="1" fontAlgn="base" hangingPunct="1">
              <a:lnSpc>
                <a:spcPct val="150000"/>
              </a:lnSpc>
              <a:spcAft>
                <a:spcPct val="0"/>
              </a:spcAft>
              <a:buFontTx/>
              <a:buNone/>
            </a:pPr>
            <a:r>
              <a:rPr lang="ja-JP" altLang="en-US" sz="1200" b="0" dirty="0">
                <a:latin typeface="+mn-ea"/>
              </a:rPr>
              <a:t>局所的な利用としては、</a:t>
            </a:r>
            <a:r>
              <a:rPr lang="ja-JP" altLang="en-US" sz="1200" dirty="0">
                <a:latin typeface="+mn-ea"/>
              </a:rPr>
              <a:t>歯科医院でフッ化物を歯に塗ってもらう方法、</a:t>
            </a:r>
            <a:r>
              <a:rPr lang="ja-JP" altLang="en-US" sz="1200" b="0" dirty="0">
                <a:latin typeface="+mn-ea"/>
              </a:rPr>
              <a:t>家でフッ化物入りの歯みがき剤を使う方法、学校などでフッ化物を使ったブクブクうがいを行う方法などがあり、むし歯の予防効果は表の通りです。フッ化物を使ったブクブクうがいのむし歯予防効果は、かなり高いと思われます。</a:t>
            </a:r>
            <a:endParaRPr kumimoji="1" lang="ja-JP" altLang="en-US" dirty="0">
              <a:latin typeface="+mn-ea"/>
            </a:endParaRP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26</a:t>
            </a:fld>
            <a:endParaRPr kumimoji="1" lang="ja-JP" altLang="en-US"/>
          </a:p>
        </p:txBody>
      </p:sp>
    </p:spTree>
    <p:extLst>
      <p:ext uri="{BB962C8B-B14F-4D97-AF65-F5344CB8AC3E}">
        <p14:creationId xmlns:p14="http://schemas.microsoft.com/office/powerpoint/2010/main" val="40292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kumimoji="1" lang="ja-JP" altLang="en-US" dirty="0"/>
              <a:t>歯の質（石灰化度）の強化には、シーラント処置もあります。</a:t>
            </a:r>
            <a:r>
              <a:rPr lang="ja-JP" altLang="en-US" sz="1200" b="0" u="none" dirty="0">
                <a:latin typeface="ＭＳ Ｐゴシック" charset="-128"/>
              </a:rPr>
              <a:t>シーラント処置とは、歯科医院で、</a:t>
            </a:r>
            <a:r>
              <a:rPr lang="ja-JP" altLang="en-US" sz="1200" b="0" u="none" dirty="0"/>
              <a:t>生え</a:t>
            </a:r>
            <a:r>
              <a:rPr kumimoji="1" lang="ja-JP" altLang="en-US" sz="1200" b="0" u="none" dirty="0"/>
              <a:t>たて</a:t>
            </a:r>
            <a:r>
              <a:rPr lang="ja-JP" altLang="en-US" sz="1200" b="0" u="none" dirty="0"/>
              <a:t>の</a:t>
            </a:r>
            <a:r>
              <a:rPr kumimoji="1" lang="ja-JP" altLang="en-US" sz="1200" b="0" u="none" dirty="0"/>
              <a:t>歯質の弱い</a:t>
            </a:r>
            <a:r>
              <a:rPr lang="ja-JP" altLang="en-US" sz="1200" b="0" u="none" dirty="0"/>
              <a:t>歯に対し、むし歯になりやすい歯の溝に、むし歯菌が入り込まないように、歯を削らずに樹脂を埋めて、石灰化度が上がるまで、守っておく処置です。シーラントからは歯を強くするフッ素も放出されます。</a:t>
            </a:r>
            <a:endParaRPr kumimoji="1" lang="ja-JP" altLang="en-US" sz="1200" b="0" u="none" dirty="0"/>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27</a:t>
            </a:fld>
            <a:endParaRPr kumimoji="1" lang="ja-JP" altLang="en-US"/>
          </a:p>
        </p:txBody>
      </p:sp>
    </p:spTree>
    <p:extLst>
      <p:ext uri="{BB962C8B-B14F-4D97-AF65-F5344CB8AC3E}">
        <p14:creationId xmlns:p14="http://schemas.microsoft.com/office/powerpoint/2010/main" val="4153231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kumimoji="1" lang="ja-JP" altLang="en-US" dirty="0"/>
              <a:t>予防方法の④</a:t>
            </a:r>
            <a:r>
              <a:rPr kumimoji="1" lang="ja-JP" altLang="en-US" b="0" dirty="0"/>
              <a:t>は、</a:t>
            </a:r>
            <a:r>
              <a:rPr lang="ja-JP" altLang="en-US" sz="1200" b="0" dirty="0"/>
              <a:t>菌の数や種類のコントロール（プラークコントロール）です</a:t>
            </a:r>
            <a:r>
              <a:rPr lang="ja-JP" altLang="en-US" sz="1200" b="0" dirty="0" smtClean="0"/>
              <a:t>。</a:t>
            </a:r>
            <a:endParaRPr lang="en-US" altLang="ja-JP" sz="1200" b="0" dirty="0" smtClean="0"/>
          </a:p>
          <a:p>
            <a:pPr>
              <a:lnSpc>
                <a:spcPct val="150000"/>
              </a:lnSpc>
            </a:pPr>
            <a:r>
              <a:rPr kumimoji="1" lang="ja-JP" altLang="en-US" sz="1200" b="0" dirty="0" smtClean="0"/>
              <a:t>歯ブラシ</a:t>
            </a:r>
            <a:r>
              <a:rPr kumimoji="1" lang="ja-JP" altLang="en-US" sz="1200" b="0" dirty="0"/>
              <a:t>やデンタルフロスで、歯垢（プラーク）を除去することを、プラークコントロールといいます。</a:t>
            </a:r>
          </a:p>
          <a:p>
            <a:pPr>
              <a:lnSpc>
                <a:spcPct val="150000"/>
              </a:lnSpc>
            </a:pPr>
            <a:endParaRPr lang="ja-JP" altLang="en-US" sz="1200" b="0" dirty="0"/>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28</a:t>
            </a:fld>
            <a:endParaRPr kumimoji="1" lang="ja-JP" altLang="en-US"/>
          </a:p>
        </p:txBody>
      </p:sp>
    </p:spTree>
    <p:extLst>
      <p:ext uri="{BB962C8B-B14F-4D97-AF65-F5344CB8AC3E}">
        <p14:creationId xmlns:p14="http://schemas.microsoft.com/office/powerpoint/2010/main" val="1789494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200" b="0" dirty="0">
                <a:latin typeface="ＭＳ Ｐゴシック" charset="-128"/>
              </a:rPr>
              <a:t>歯垢（プラーク）は白いので、歯に付いているのが、分かりにくいため、</a:t>
            </a:r>
            <a:r>
              <a:rPr lang="ja-JP" altLang="en-US" sz="1200" dirty="0">
                <a:latin typeface="ＭＳ Ｐゴシック" charset="-128"/>
              </a:rPr>
              <a:t>赤く染め出してみると、分かりやすくなります。歯垢（プラーク）の染め出しには、専用の染め出し</a:t>
            </a:r>
            <a:r>
              <a:rPr lang="ja-JP" altLang="en-US" sz="1200" dirty="0" smtClean="0">
                <a:latin typeface="ＭＳ Ｐゴシック" charset="-128"/>
              </a:rPr>
              <a:t>液やタブレットを</a:t>
            </a:r>
            <a:r>
              <a:rPr lang="ja-JP" altLang="en-US" sz="1200" dirty="0">
                <a:latin typeface="ＭＳ Ｐゴシック" charset="-128"/>
              </a:rPr>
              <a:t>用います</a:t>
            </a:r>
            <a:r>
              <a:rPr lang="ja-JP" altLang="en-US" sz="1200" dirty="0" smtClean="0">
                <a:latin typeface="ＭＳ Ｐゴシック" charset="-128"/>
              </a:rPr>
              <a:t>。</a:t>
            </a:r>
            <a:endParaRPr lang="en-US" altLang="ja-JP" sz="1200" dirty="0" smtClean="0">
              <a:latin typeface="ＭＳ Ｐゴシック"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200" dirty="0" smtClean="0">
                <a:latin typeface="ＭＳ Ｐゴシック" charset="-128"/>
              </a:rPr>
              <a:t>実際</a:t>
            </a:r>
            <a:r>
              <a:rPr lang="ja-JP" altLang="en-US" sz="1200" dirty="0">
                <a:latin typeface="ＭＳ Ｐゴシック" charset="-128"/>
              </a:rPr>
              <a:t>に歯ブラシを使って、赤く染まったプラークを取ってみると、何回位ブラッシングしないと取れないのか、どこにプラークが残りやすいの</a:t>
            </a:r>
            <a:r>
              <a:rPr lang="ja-JP" altLang="en-US" sz="1200" dirty="0" smtClean="0">
                <a:latin typeface="ＭＳ Ｐゴシック" charset="-128"/>
              </a:rPr>
              <a:t>かが良く分かります</a:t>
            </a:r>
            <a:r>
              <a:rPr lang="ja-JP" altLang="en-US" sz="1200" dirty="0">
                <a:latin typeface="ＭＳ Ｐゴシック" charset="-128"/>
              </a:rPr>
              <a:t>。</a:t>
            </a:r>
            <a:endParaRPr kumimoji="1" lang="ja-JP" altLang="en-US" sz="1200" dirty="0"/>
          </a:p>
          <a:p>
            <a:pPr>
              <a:lnSpc>
                <a:spcPct val="150000"/>
              </a:lnSpc>
            </a:pPr>
            <a:endParaRPr kumimoji="1" lang="ja-JP" altLang="en-US" dirty="0"/>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29</a:t>
            </a:fld>
            <a:endParaRPr kumimoji="1" lang="ja-JP" altLang="en-US"/>
          </a:p>
        </p:txBody>
      </p:sp>
    </p:spTree>
    <p:extLst>
      <p:ext uri="{BB962C8B-B14F-4D97-AF65-F5344CB8AC3E}">
        <p14:creationId xmlns:p14="http://schemas.microsoft.com/office/powerpoint/2010/main" val="1983170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kumimoji="1" lang="ja-JP" altLang="en-US" dirty="0"/>
              <a:t>まず歯の構造を見てください。歯の大部分を作るのは象牙質です。頭の部分は歯冠と呼ばれ、表面は薄いエナメル質で覆われています。歯根は、歯根膜という線維の膜を介して、歯槽骨という骨（ほね）に、付いています。歯の中には歯髄という神経があり、歯根膜にも神経や血管、セメント質を作る細胞などがあります。これらが、むし歯になるとどうなるか、見てみましょう。</a:t>
            </a: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3</a:t>
            </a:fld>
            <a:endParaRPr kumimoji="1" lang="ja-JP" altLang="en-US"/>
          </a:p>
        </p:txBody>
      </p:sp>
    </p:spTree>
    <p:extLst>
      <p:ext uri="{BB962C8B-B14F-4D97-AF65-F5344CB8AC3E}">
        <p14:creationId xmlns:p14="http://schemas.microsoft.com/office/powerpoint/2010/main" val="917165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p:cNvSpPr>
            <a:spLocks noGrp="1" noRot="1" noChangeAspect="1" noTextEdit="1"/>
          </p:cNvSpPr>
          <p:nvPr>
            <p:ph type="sldImg"/>
          </p:nvPr>
        </p:nvSpPr>
        <p:spPr bwMode="auto">
          <a:xfrm>
            <a:off x="990600" y="766763"/>
            <a:ext cx="5118100" cy="3838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p:cNvSpPr>
            <a:spLocks noGrp="1"/>
          </p:cNvSpPr>
          <p:nvPr>
            <p:ph type="body" idx="1"/>
          </p:nvPr>
        </p:nvSpPr>
        <p:spPr/>
        <p:txBody>
          <a:bodyPr/>
          <a:lstStyle/>
          <a:p>
            <a:pPr>
              <a:lnSpc>
                <a:spcPct val="150000"/>
              </a:lnSpc>
              <a:defRPr/>
            </a:pPr>
            <a:r>
              <a:rPr lang="ja-JP" altLang="en-US" dirty="0">
                <a:latin typeface="+mn-ea"/>
              </a:rPr>
              <a:t>みがき残しやすい場所は、歯と歯肉の境目、歯と歯の間、一番うしろの奥歯のまわり、かみ合わせの溝、奥歯のほっぺた側など、図のグレーの部分です。</a:t>
            </a:r>
            <a:endParaRPr lang="ja-JP" altLang="en-US" dirty="0"/>
          </a:p>
        </p:txBody>
      </p:sp>
      <p:sp>
        <p:nvSpPr>
          <p:cNvPr id="92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8BFEC6D9-3A88-48BA-8D70-F9623083C76D}" type="slidenum">
              <a:rPr lang="ja-JP" altLang="en-US" smtClean="0">
                <a:latin typeface="游ゴシック" pitchFamily="50" charset="-128"/>
              </a:rPr>
              <a:pPr/>
              <a:t>30</a:t>
            </a:fld>
            <a:endParaRPr lang="ja-JP" altLang="en-US">
              <a:latin typeface="游ゴシック" pitchFamily="50" charset="-128"/>
            </a:endParaRPr>
          </a:p>
        </p:txBody>
      </p:sp>
    </p:spTree>
    <p:extLst>
      <p:ext uri="{BB962C8B-B14F-4D97-AF65-F5344CB8AC3E}">
        <p14:creationId xmlns:p14="http://schemas.microsoft.com/office/powerpoint/2010/main" val="720048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marL="176213" marR="0" lvl="0" indent="0"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1" lang="ja-JP" altLang="en-US" dirty="0">
                <a:latin typeface="+mn-ea"/>
              </a:rPr>
              <a:t>歯みがきの方法を示します。まず、基本の歯みがきです</a:t>
            </a:r>
            <a:r>
              <a:rPr kumimoji="1" lang="ja-JP" altLang="en-US" dirty="0" smtClean="0">
                <a:latin typeface="+mn-ea"/>
              </a:rPr>
              <a:t>。</a:t>
            </a:r>
            <a:endParaRPr kumimoji="1" lang="en-US" altLang="ja-JP" dirty="0" smtClean="0">
              <a:latin typeface="+mn-ea"/>
            </a:endParaRPr>
          </a:p>
          <a:p>
            <a:pPr marL="176213" marR="0" lvl="0" indent="0"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1" lang="ja-JP" altLang="en-US" dirty="0" smtClean="0">
                <a:latin typeface="+mn-ea"/>
              </a:rPr>
              <a:t>歯</a:t>
            </a:r>
            <a:r>
              <a:rPr kumimoji="1" lang="ja-JP" altLang="en-US" dirty="0">
                <a:latin typeface="+mn-ea"/>
              </a:rPr>
              <a:t>と歯の間は、</a:t>
            </a:r>
            <a:r>
              <a:rPr lang="ja-JP" altLang="en-US" sz="1200" b="0" dirty="0">
                <a:latin typeface="+mn-ea"/>
              </a:rPr>
              <a:t>歯ブラシのわきを使い、歯と歯の間に縦にあて、上下に動かします。歯と歯肉の境目や、かみ合わせの溝は、歯ブラシの全面を使い、歯に</a:t>
            </a:r>
            <a:r>
              <a:rPr lang="en-US" altLang="ja-JP" sz="1200" b="0" dirty="0">
                <a:latin typeface="+mn-ea"/>
              </a:rPr>
              <a:t>90</a:t>
            </a:r>
            <a:r>
              <a:rPr lang="ja-JP" altLang="en-US" sz="1200" b="0" dirty="0">
                <a:latin typeface="+mn-ea"/>
              </a:rPr>
              <a:t>度にあて、小刻みに動かします。奥歯のほっぺた側は、口を閉じぎみにすると、みがきやすいです。一番うしろの奥歯のまわりは、歯ブラシのつま先を使い、奥の歯の左右どちら側からも、みがきます。前歯の裏は、歯ブラシを縦にし、歯ブラシのかかとで、歯を</a:t>
            </a:r>
            <a:r>
              <a:rPr lang="en-US" altLang="ja-JP" sz="1200" b="0" dirty="0">
                <a:latin typeface="+mn-ea"/>
              </a:rPr>
              <a:t>1</a:t>
            </a:r>
            <a:r>
              <a:rPr lang="ja-JP" altLang="en-US" sz="1200" b="0" dirty="0">
                <a:latin typeface="+mn-ea"/>
              </a:rPr>
              <a:t>本ずつ、かき出すように動かします。</a:t>
            </a:r>
          </a:p>
        </p:txBody>
      </p:sp>
      <p:sp>
        <p:nvSpPr>
          <p:cNvPr id="4" name="スライド番号プレースホルダー 3"/>
          <p:cNvSpPr>
            <a:spLocks noGrp="1"/>
          </p:cNvSpPr>
          <p:nvPr>
            <p:ph type="sldNum" sz="quarter" idx="5"/>
          </p:nvPr>
        </p:nvSpPr>
        <p:spPr/>
        <p:txBody>
          <a:bodyPr/>
          <a:lstStyle/>
          <a:p>
            <a:fld id="{202C422B-44FF-4DB7-B2DC-4A0B1CF9BAD8}" type="slidenum">
              <a:rPr kumimoji="1" lang="ja-JP" altLang="en-US" smtClean="0"/>
              <a:t>31</a:t>
            </a:fld>
            <a:endParaRPr kumimoji="1" lang="ja-JP" altLang="en-US"/>
          </a:p>
        </p:txBody>
      </p:sp>
    </p:spTree>
    <p:extLst>
      <p:ext uri="{BB962C8B-B14F-4D97-AF65-F5344CB8AC3E}">
        <p14:creationId xmlns:p14="http://schemas.microsoft.com/office/powerpoint/2010/main" val="2582383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p:cNvSpPr>
            <a:spLocks noGrp="1" noRot="1" noChangeAspect="1" noTextEdit="1"/>
          </p:cNvSpPr>
          <p:nvPr>
            <p:ph type="sldImg"/>
          </p:nvPr>
        </p:nvSpPr>
        <p:spPr bwMode="auto">
          <a:xfrm>
            <a:off x="990600" y="766763"/>
            <a:ext cx="5118100" cy="3838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50000"/>
              </a:lnSpc>
            </a:pPr>
            <a:r>
              <a:rPr lang="ja-JP" altLang="en-US" dirty="0"/>
              <a:t>次に、いろんな角度での歯みがきを示します</a:t>
            </a:r>
            <a:r>
              <a:rPr lang="ja-JP" altLang="en-US" dirty="0" smtClean="0"/>
              <a:t>。</a:t>
            </a:r>
            <a:endParaRPr lang="en-US" altLang="ja-JP" dirty="0" smtClean="0"/>
          </a:p>
          <a:p>
            <a:pPr>
              <a:lnSpc>
                <a:spcPct val="150000"/>
              </a:lnSpc>
            </a:pPr>
            <a:r>
              <a:rPr lang="ja-JP" altLang="en-US" dirty="0" smtClean="0"/>
              <a:t>歯</a:t>
            </a:r>
            <a:r>
              <a:rPr lang="ja-JP" altLang="en-US" dirty="0"/>
              <a:t>が抜けている場合は、歯ブラシを縦や斜めにして、抜けた歯の前後を磨いて下さい。生えてくる途中で、奥歯の高さが低い場合は、歯ブラシを口の横から入れて、手前の歯をよけて、磨いて下さい。歯並びが悪い場合は、飛び出している歯や、引っ込んでいる</a:t>
            </a:r>
            <a:r>
              <a:rPr lang="ja-JP" altLang="en-US" dirty="0" smtClean="0"/>
              <a:t>歯を</a:t>
            </a:r>
            <a:r>
              <a:rPr lang="ja-JP" altLang="en-US" dirty="0"/>
              <a:t>、歯ブラシを縦にして、</a:t>
            </a:r>
            <a:r>
              <a:rPr lang="en-US" altLang="ja-JP" dirty="0"/>
              <a:t>1</a:t>
            </a:r>
            <a:r>
              <a:rPr lang="ja-JP" altLang="en-US" dirty="0"/>
              <a:t>本ずつ磨いて下さい。</a:t>
            </a:r>
          </a:p>
        </p:txBody>
      </p:sp>
      <p:sp>
        <p:nvSpPr>
          <p:cNvPr id="1024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502D133C-E142-45C5-BEE5-F636DD29DA84}" type="slidenum">
              <a:rPr lang="ja-JP" altLang="en-US" smtClean="0">
                <a:latin typeface="游ゴシック" pitchFamily="50" charset="-128"/>
              </a:rPr>
              <a:pPr/>
              <a:t>32</a:t>
            </a:fld>
            <a:endParaRPr lang="ja-JP" altLang="en-US">
              <a:latin typeface="游ゴシック" pitchFamily="50" charset="-128"/>
            </a:endParaRPr>
          </a:p>
        </p:txBody>
      </p:sp>
    </p:spTree>
    <p:extLst>
      <p:ext uri="{BB962C8B-B14F-4D97-AF65-F5344CB8AC3E}">
        <p14:creationId xmlns:p14="http://schemas.microsoft.com/office/powerpoint/2010/main" val="4076902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kumimoji="1" lang="ja-JP" altLang="en-US" dirty="0"/>
              <a:t>その他の清掃用具として、デンタルフロスがあります。左の図のピンクの方は奥歯用で、青い方は前歯の間を磨くのに適しています。歯と歯の間の、歯垢（プラーク）をしっかり除去するためには、歯ブラシだけでなく、デンタルフロスも必要です。</a:t>
            </a:r>
            <a:endParaRPr kumimoji="1" lang="en-US" altLang="ja-JP" dirty="0"/>
          </a:p>
        </p:txBody>
      </p:sp>
      <p:sp>
        <p:nvSpPr>
          <p:cNvPr id="4" name="スライド番号プレースホルダー 3"/>
          <p:cNvSpPr>
            <a:spLocks noGrp="1"/>
          </p:cNvSpPr>
          <p:nvPr>
            <p:ph type="sldNum" sz="quarter" idx="5"/>
          </p:nvPr>
        </p:nvSpPr>
        <p:spPr/>
        <p:txBody>
          <a:bodyPr/>
          <a:lstStyle/>
          <a:p>
            <a:fld id="{202C422B-44FF-4DB7-B2DC-4A0B1CF9BAD8}" type="slidenum">
              <a:rPr kumimoji="1" lang="ja-JP" altLang="en-US" smtClean="0"/>
              <a:t>33</a:t>
            </a:fld>
            <a:endParaRPr kumimoji="1" lang="ja-JP" altLang="en-US"/>
          </a:p>
        </p:txBody>
      </p:sp>
    </p:spTree>
    <p:extLst>
      <p:ext uri="{BB962C8B-B14F-4D97-AF65-F5344CB8AC3E}">
        <p14:creationId xmlns:p14="http://schemas.microsoft.com/office/powerpoint/2010/main" val="1905020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TextEdit="1"/>
          </p:cNvSpPr>
          <p:nvPr>
            <p:ph type="sldImg"/>
          </p:nvPr>
        </p:nvSpPr>
        <p:spPr bwMode="auto">
          <a:xfrm>
            <a:off x="990600" y="766763"/>
            <a:ext cx="5118100" cy="3838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gn="just">
              <a:lnSpc>
                <a:spcPct val="150000"/>
              </a:lnSpc>
              <a:spcBef>
                <a:spcPts val="0"/>
              </a:spcBef>
              <a:buFont typeface="Arial" panose="020B0604020202020204" pitchFamily="34" charset="0"/>
              <a:buNone/>
            </a:pPr>
            <a:r>
              <a:rPr lang="ja-JP" altLang="en-US" dirty="0">
                <a:latin typeface="+mn-ea"/>
              </a:rPr>
              <a:t>歯ブラシの取り扱いについて</a:t>
            </a:r>
            <a:r>
              <a:rPr lang="ja-JP" altLang="en-US" dirty="0" smtClean="0">
                <a:latin typeface="+mn-ea"/>
              </a:rPr>
              <a:t>。</a:t>
            </a:r>
            <a:endParaRPr lang="en-US" altLang="ja-JP" dirty="0" smtClean="0">
              <a:latin typeface="+mn-ea"/>
            </a:endParaRPr>
          </a:p>
          <a:p>
            <a:pPr marL="0" indent="0" algn="just">
              <a:lnSpc>
                <a:spcPct val="150000"/>
              </a:lnSpc>
              <a:spcBef>
                <a:spcPts val="0"/>
              </a:spcBef>
              <a:buFont typeface="Arial" panose="020B0604020202020204" pitchFamily="34" charset="0"/>
              <a:buNone/>
            </a:pPr>
            <a:r>
              <a:rPr lang="ja-JP" altLang="en-US" dirty="0" smtClean="0">
                <a:latin typeface="+mn-ea"/>
              </a:rPr>
              <a:t>歯ブラシ</a:t>
            </a:r>
            <a:r>
              <a:rPr lang="ja-JP" altLang="en-US" dirty="0">
                <a:latin typeface="+mn-ea"/>
              </a:rPr>
              <a:t>はヘッドが小さめで、毛先が短めのもの</a:t>
            </a:r>
            <a:r>
              <a:rPr lang="ja-JP" altLang="en-US" dirty="0" smtClean="0">
                <a:latin typeface="+mn-ea"/>
              </a:rPr>
              <a:t>が磨きやすい</a:t>
            </a:r>
            <a:r>
              <a:rPr lang="ja-JP" altLang="en-US" dirty="0">
                <a:latin typeface="+mn-ea"/>
              </a:rPr>
              <a:t>です。磨く力が強すぎると、毛先が早く開いてしまいます。毛先の開いた歯ブラシは、取り換えましょう。磨き終わったら、</a:t>
            </a:r>
            <a:r>
              <a:rPr lang="ja-JP" altLang="en-US" sz="1200" b="0" dirty="0">
                <a:latin typeface="+mn-ea"/>
              </a:rPr>
              <a:t>歯ブラシは水でよく洗った後、風通しのよい場所に、ヘッドを上にして立てておきましょう</a:t>
            </a:r>
            <a:r>
              <a:rPr lang="ja-JP" altLang="en-US" dirty="0">
                <a:latin typeface="+mn-ea"/>
              </a:rPr>
              <a:t>。もちろん歯ブラシは、他人と共有してはいけません。</a:t>
            </a:r>
          </a:p>
        </p:txBody>
      </p:sp>
      <p:sp>
        <p:nvSpPr>
          <p:cNvPr id="1126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A28AC31F-134B-458D-B33A-03DE7743D80B}" type="slidenum">
              <a:rPr lang="ja-JP" altLang="en-US" smtClean="0">
                <a:latin typeface="游ゴシック" pitchFamily="50" charset="-128"/>
              </a:rPr>
              <a:pPr/>
              <a:t>34</a:t>
            </a:fld>
            <a:endParaRPr lang="ja-JP" altLang="en-US">
              <a:latin typeface="游ゴシック" pitchFamily="50" charset="-128"/>
            </a:endParaRPr>
          </a:p>
        </p:txBody>
      </p:sp>
    </p:spTree>
    <p:extLst>
      <p:ext uri="{BB962C8B-B14F-4D97-AF65-F5344CB8AC3E}">
        <p14:creationId xmlns:p14="http://schemas.microsoft.com/office/powerpoint/2010/main" val="13957000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defRPr/>
            </a:pPr>
            <a:r>
              <a:rPr lang="ja-JP" altLang="en-US" sz="1200" b="0" dirty="0">
                <a:latin typeface="+mn-ea"/>
              </a:rPr>
              <a:t>むし歯菌は</a:t>
            </a:r>
            <a:r>
              <a:rPr lang="ja-JP" altLang="en-US" sz="1200" b="0" dirty="0" smtClean="0">
                <a:latin typeface="+mn-ea"/>
              </a:rPr>
              <a:t>、他の</a:t>
            </a:r>
            <a:r>
              <a:rPr lang="ja-JP" altLang="en-US" sz="1200" b="0" dirty="0">
                <a:latin typeface="+mn-ea"/>
              </a:rPr>
              <a:t>人のだ液</a:t>
            </a:r>
            <a:r>
              <a:rPr lang="ja-JP" altLang="en-US" sz="1200" b="0" dirty="0" smtClean="0">
                <a:latin typeface="+mn-ea"/>
              </a:rPr>
              <a:t>からうつります</a:t>
            </a:r>
            <a:r>
              <a:rPr lang="ja-JP" altLang="en-US" sz="1200" b="0" dirty="0">
                <a:latin typeface="+mn-ea"/>
              </a:rPr>
              <a:t>。むし歯菌は歯がないと、住み着くことができません。だから、生まれたばかりの赤ちゃんのお口の中には、むし歯菌はいません</a:t>
            </a:r>
            <a:r>
              <a:rPr lang="ja-JP" altLang="en-US" sz="1200" b="0" dirty="0" smtClean="0">
                <a:latin typeface="+mn-ea"/>
              </a:rPr>
              <a:t>。</a:t>
            </a:r>
            <a:r>
              <a:rPr lang="ja-JP" altLang="en-US" dirty="0">
                <a:latin typeface="+mn-ea"/>
              </a:rPr>
              <a:t>歯が生えてから</a:t>
            </a:r>
            <a:r>
              <a:rPr lang="en-US" altLang="ja-JP" dirty="0">
                <a:latin typeface="+mn-ea"/>
              </a:rPr>
              <a:t>3</a:t>
            </a:r>
            <a:r>
              <a:rPr lang="ja-JP" altLang="en-US" dirty="0">
                <a:latin typeface="+mn-ea"/>
              </a:rPr>
              <a:t>歳ぐらいまでの間に、お母さんの</a:t>
            </a:r>
            <a:r>
              <a:rPr lang="ja-JP" altLang="en-US" dirty="0" err="1">
                <a:latin typeface="+mn-ea"/>
              </a:rPr>
              <a:t>だ</a:t>
            </a:r>
            <a:r>
              <a:rPr lang="ja-JP" altLang="en-US" dirty="0">
                <a:latin typeface="+mn-ea"/>
              </a:rPr>
              <a:t>液を介して、子どもにうつることが多いと言われています。もちろん、お父さんやおじいちゃん、おばあちゃんからも食器や食べ物からうつることがあります。</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smtClean="0">
                <a:latin typeface="+mn-ea"/>
              </a:rPr>
              <a:t>他の人</a:t>
            </a:r>
            <a:r>
              <a:rPr kumimoji="1" lang="ja-JP" altLang="en-US" dirty="0">
                <a:latin typeface="+mn-ea"/>
              </a:rPr>
              <a:t>から、むし歯菌がうつるのを防ぎましょう。</a:t>
            </a:r>
            <a:r>
              <a:rPr kumimoji="1" lang="ja-JP" altLang="en-US" sz="1200" b="0" dirty="0">
                <a:latin typeface="+mn-ea"/>
              </a:rPr>
              <a:t>食器の共有をしない、回し飲みなどをしないことが大切です。日頃からプラークコントロールを行い、歯科医院で定期健診を受けましょう</a:t>
            </a:r>
            <a:r>
              <a:rPr kumimoji="1" lang="ja-JP" altLang="en-US" sz="1200" b="0" dirty="0" smtClean="0">
                <a:latin typeface="+mn-ea"/>
              </a:rPr>
              <a:t>。</a:t>
            </a:r>
            <a:endParaRPr kumimoji="1" lang="en-US" altLang="ja-JP" sz="1200" b="0" dirty="0" smtClean="0">
              <a:latin typeface="+mn-ea"/>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ja-JP" altLang="en-US" dirty="0">
              <a:latin typeface="+mn-ea"/>
            </a:endParaRP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35</a:t>
            </a:fld>
            <a:endParaRPr kumimoji="1" lang="ja-JP" altLang="en-US"/>
          </a:p>
        </p:txBody>
      </p:sp>
    </p:spTree>
    <p:extLst>
      <p:ext uri="{BB962C8B-B14F-4D97-AF65-F5344CB8AC3E}">
        <p14:creationId xmlns:p14="http://schemas.microsoft.com/office/powerpoint/2010/main" val="39398086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smtClean="0">
                <a:latin typeface="+mj-ea"/>
                <a:ea typeface="+mj-ea"/>
              </a:rPr>
              <a:t>子どもの歯を乳歯、大人の歯を永久歯といいます。</a:t>
            </a:r>
            <a:endParaRPr kumimoji="1" lang="en-US" altLang="ja-JP" dirty="0" smtClean="0">
              <a:latin typeface="+mj-ea"/>
              <a:ea typeface="+mj-e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smtClean="0">
                <a:latin typeface="+mj-ea"/>
                <a:ea typeface="+mj-ea"/>
              </a:rPr>
              <a:t>乳歯</a:t>
            </a:r>
            <a:r>
              <a:rPr kumimoji="1" lang="ja-JP" altLang="en-US" dirty="0">
                <a:latin typeface="+mj-ea"/>
                <a:ea typeface="+mj-ea"/>
              </a:rPr>
              <a:t>から永久歯</a:t>
            </a:r>
            <a:r>
              <a:rPr kumimoji="1" lang="ja-JP" altLang="en-US" dirty="0" smtClean="0">
                <a:latin typeface="+mj-ea"/>
                <a:ea typeface="+mj-ea"/>
              </a:rPr>
              <a:t>に生え変わる</a:t>
            </a:r>
            <a:r>
              <a:rPr kumimoji="1" lang="ja-JP" altLang="en-US" dirty="0">
                <a:latin typeface="+mj-ea"/>
                <a:ea typeface="+mj-ea"/>
              </a:rPr>
              <a:t>時期の目安</a:t>
            </a:r>
            <a:r>
              <a:rPr kumimoji="1" lang="ja-JP" altLang="en-US" dirty="0" smtClean="0">
                <a:latin typeface="+mj-ea"/>
                <a:ea typeface="+mj-ea"/>
              </a:rPr>
              <a:t>は図</a:t>
            </a:r>
            <a:r>
              <a:rPr kumimoji="1" lang="ja-JP" altLang="en-US" dirty="0">
                <a:latin typeface="+mj-ea"/>
                <a:ea typeface="+mj-ea"/>
              </a:rPr>
              <a:t>の通りです</a:t>
            </a:r>
            <a:r>
              <a:rPr kumimoji="1" lang="ja-JP" altLang="en-US" dirty="0" smtClean="0">
                <a:latin typeface="+mj-ea"/>
                <a:ea typeface="+mj-ea"/>
              </a:rPr>
              <a:t>。</a:t>
            </a:r>
            <a:endParaRPr kumimoji="1" lang="en-US" altLang="ja-JP" dirty="0" smtClean="0">
              <a:latin typeface="+mj-ea"/>
              <a:ea typeface="+mj-e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smtClean="0">
                <a:latin typeface="+mj-ea"/>
                <a:ea typeface="+mj-ea"/>
              </a:rPr>
              <a:t>上下</a:t>
            </a:r>
            <a:r>
              <a:rPr kumimoji="1" lang="ja-JP" altLang="en-US" dirty="0">
                <a:latin typeface="+mj-ea"/>
                <a:ea typeface="+mj-ea"/>
              </a:rPr>
              <a:t>の</a:t>
            </a:r>
            <a:r>
              <a:rPr kumimoji="1" lang="en-US" altLang="ja-JP" dirty="0">
                <a:latin typeface="+mj-ea"/>
                <a:ea typeface="+mj-ea"/>
              </a:rPr>
              <a:t>6</a:t>
            </a:r>
            <a:r>
              <a:rPr kumimoji="1" lang="ja-JP" altLang="en-US" dirty="0">
                <a:latin typeface="+mj-ea"/>
                <a:ea typeface="+mj-ea"/>
              </a:rPr>
              <a:t>歳臼歯は、乳歯が抜けずに、永久歯が奥から生えてきます</a:t>
            </a:r>
            <a:r>
              <a:rPr kumimoji="1" lang="ja-JP" altLang="en-US" dirty="0" smtClean="0">
                <a:latin typeface="+mj-ea"/>
                <a:ea typeface="+mj-ea"/>
              </a:rPr>
              <a:t>。</a:t>
            </a:r>
            <a:endParaRPr kumimoji="1" lang="en-US" altLang="ja-JP" dirty="0" smtClean="0">
              <a:latin typeface="+mj-ea"/>
              <a:ea typeface="+mj-e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smtClean="0">
                <a:latin typeface="+mj-ea"/>
                <a:ea typeface="+mj-ea"/>
              </a:rPr>
              <a:t>下</a:t>
            </a:r>
            <a:r>
              <a:rPr kumimoji="1" lang="ja-JP" altLang="en-US" dirty="0">
                <a:latin typeface="+mj-ea"/>
                <a:ea typeface="+mj-ea"/>
              </a:rPr>
              <a:t>の前歯が、永久歯として最初に生えてくることも多いです</a:t>
            </a:r>
            <a:r>
              <a:rPr kumimoji="1" lang="ja-JP" altLang="en-US" dirty="0" smtClean="0">
                <a:latin typeface="+mj-ea"/>
                <a:ea typeface="+mj-ea"/>
              </a:rPr>
              <a:t>。</a:t>
            </a:r>
            <a:endParaRPr kumimoji="1" lang="en-US" altLang="ja-JP" dirty="0" smtClean="0">
              <a:latin typeface="+mj-ea"/>
              <a:ea typeface="+mj-e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smtClean="0">
                <a:latin typeface="+mj-ea"/>
                <a:ea typeface="+mj-ea"/>
              </a:rPr>
              <a:t>親</a:t>
            </a:r>
            <a:r>
              <a:rPr kumimoji="1" lang="ja-JP" altLang="en-US" dirty="0">
                <a:latin typeface="+mj-ea"/>
                <a:ea typeface="+mj-ea"/>
              </a:rPr>
              <a:t>知らずを除くと、最後の永久歯が生えてくるのは</a:t>
            </a:r>
            <a:r>
              <a:rPr kumimoji="1" lang="en-US" altLang="ja-JP" dirty="0">
                <a:latin typeface="+mj-ea"/>
                <a:ea typeface="+mj-ea"/>
              </a:rPr>
              <a:t>13</a:t>
            </a:r>
            <a:r>
              <a:rPr kumimoji="1" lang="ja-JP" altLang="en-US" dirty="0">
                <a:latin typeface="+mj-ea"/>
                <a:ea typeface="+mj-ea"/>
              </a:rPr>
              <a:t>歳頃です。</a:t>
            </a: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36</a:t>
            </a:fld>
            <a:endParaRPr kumimoji="1" lang="ja-JP" altLang="en-US"/>
          </a:p>
        </p:txBody>
      </p:sp>
    </p:spTree>
    <p:extLst>
      <p:ext uri="{BB962C8B-B14F-4D97-AF65-F5344CB8AC3E}">
        <p14:creationId xmlns:p14="http://schemas.microsoft.com/office/powerpoint/2010/main" val="3890478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latin typeface="+mn-ea"/>
              </a:rPr>
              <a:t>乳歯だけの</a:t>
            </a:r>
            <a:r>
              <a:rPr kumimoji="1" lang="ja-JP" altLang="en-US" dirty="0">
                <a:latin typeface="+mn-ea"/>
              </a:rPr>
              <a:t>、歯の並びを乳歯列と言います</a:t>
            </a:r>
            <a:r>
              <a:rPr kumimoji="1" lang="ja-JP" altLang="en-US" dirty="0" smtClean="0">
                <a:latin typeface="+mn-ea"/>
              </a:rPr>
              <a:t>。</a:t>
            </a:r>
            <a:r>
              <a:rPr lang="ja-JP" altLang="en-US" dirty="0" smtClean="0">
                <a:latin typeface="+mn-ea"/>
              </a:rPr>
              <a:t>乳</a:t>
            </a:r>
            <a:r>
              <a:rPr kumimoji="1" lang="ja-JP" altLang="en-US" dirty="0" smtClean="0">
                <a:latin typeface="+mn-ea"/>
              </a:rPr>
              <a:t>歯</a:t>
            </a:r>
            <a:r>
              <a:rPr kumimoji="1" lang="ja-JP" altLang="en-US" dirty="0">
                <a:latin typeface="+mn-ea"/>
              </a:rPr>
              <a:t>は全部で</a:t>
            </a:r>
            <a:r>
              <a:rPr kumimoji="1" lang="en-US" altLang="ja-JP" dirty="0">
                <a:latin typeface="+mn-ea"/>
              </a:rPr>
              <a:t>20</a:t>
            </a:r>
            <a:r>
              <a:rPr kumimoji="1" lang="ja-JP" altLang="en-US" dirty="0">
                <a:latin typeface="+mn-ea"/>
              </a:rPr>
              <a:t>本あります。</a:t>
            </a: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37</a:t>
            </a:fld>
            <a:endParaRPr kumimoji="1" lang="ja-JP" altLang="en-US"/>
          </a:p>
        </p:txBody>
      </p:sp>
    </p:spTree>
    <p:extLst>
      <p:ext uri="{BB962C8B-B14F-4D97-AF65-F5344CB8AC3E}">
        <p14:creationId xmlns:p14="http://schemas.microsoft.com/office/powerpoint/2010/main" val="30955940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dirty="0" smtClean="0">
                <a:latin typeface="+mn-ea"/>
              </a:rPr>
              <a:t>乳</a:t>
            </a:r>
            <a:r>
              <a:rPr kumimoji="1" lang="ja-JP" altLang="en-US" sz="1200" b="0" dirty="0" smtClean="0">
                <a:latin typeface="+mn-ea"/>
              </a:rPr>
              <a:t>歯と</a:t>
            </a:r>
            <a:r>
              <a:rPr lang="ja-JP" altLang="en-US" dirty="0" smtClean="0">
                <a:latin typeface="+mn-ea"/>
              </a:rPr>
              <a:t>永久</a:t>
            </a:r>
            <a:r>
              <a:rPr kumimoji="1" lang="ja-JP" altLang="en-US" sz="1200" b="0" dirty="0" smtClean="0">
                <a:latin typeface="+mn-ea"/>
              </a:rPr>
              <a:t>歯</a:t>
            </a:r>
            <a:r>
              <a:rPr kumimoji="1" lang="ja-JP" altLang="en-US" sz="1200" b="0" dirty="0">
                <a:latin typeface="+mn-ea"/>
              </a:rPr>
              <a:t>が、混ざった状態を混合歯列と言います</a:t>
            </a:r>
            <a:r>
              <a:rPr kumimoji="1" lang="ja-JP" altLang="en-US" sz="1200" b="0" dirty="0" smtClean="0">
                <a:latin typeface="+mn-ea"/>
              </a:rPr>
              <a:t>。</a:t>
            </a:r>
            <a:endParaRPr kumimoji="1" lang="en-US" altLang="ja-JP" sz="1200" b="0" dirty="0" smtClean="0">
              <a:latin typeface="+mn-e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200" b="0" dirty="0" smtClean="0">
                <a:latin typeface="+mn-ea"/>
              </a:rPr>
              <a:t>6</a:t>
            </a:r>
            <a:r>
              <a:rPr kumimoji="1" lang="ja-JP" altLang="en-US" sz="1200" b="0" dirty="0">
                <a:latin typeface="+mn-ea"/>
              </a:rPr>
              <a:t>歳臼歯</a:t>
            </a:r>
            <a:r>
              <a:rPr kumimoji="1" lang="ja-JP" altLang="en-US" sz="1200" dirty="0">
                <a:latin typeface="+mn-ea"/>
              </a:rPr>
              <a:t>は顔を出してから、</a:t>
            </a:r>
            <a:r>
              <a:rPr lang="ja-JP" altLang="en-US" sz="1200" dirty="0">
                <a:latin typeface="+mn-ea"/>
              </a:rPr>
              <a:t>噛める高さになる</a:t>
            </a:r>
            <a:r>
              <a:rPr kumimoji="1" lang="ja-JP" altLang="en-US" sz="1200" dirty="0">
                <a:latin typeface="+mn-ea"/>
              </a:rPr>
              <a:t>まで、</a:t>
            </a:r>
            <a:r>
              <a:rPr kumimoji="1" lang="en-US" altLang="ja-JP" sz="1200" dirty="0">
                <a:latin typeface="+mn-ea"/>
              </a:rPr>
              <a:t>1</a:t>
            </a:r>
            <a:r>
              <a:rPr kumimoji="1" lang="ja-JP" altLang="en-US" sz="1200" dirty="0">
                <a:latin typeface="+mn-ea"/>
              </a:rPr>
              <a:t>年半かかることがあり、その間は食物や歯垢が溜まりやすく、むし歯になりやすい状態で</a:t>
            </a:r>
            <a:r>
              <a:rPr lang="ja-JP" altLang="en-US" sz="1200" dirty="0">
                <a:latin typeface="+mn-ea"/>
              </a:rPr>
              <a:t>す</a:t>
            </a:r>
            <a:r>
              <a:rPr kumimoji="1" lang="ja-JP" altLang="en-US" sz="1200" dirty="0">
                <a:latin typeface="+mn-ea"/>
              </a:rPr>
              <a:t>。手前の乳歯より高さが低いので、歯ブラシを口の横方向から入れて、毛先が当たるようにしましょう</a:t>
            </a:r>
            <a:r>
              <a:rPr kumimoji="1" lang="ja-JP" altLang="en-US" sz="1200" dirty="0" smtClean="0">
                <a:latin typeface="+mn-ea"/>
              </a:rPr>
              <a:t>。</a:t>
            </a:r>
            <a:endParaRPr kumimoji="1" lang="en-US" altLang="ja-JP" sz="1200" dirty="0" smtClean="0">
              <a:latin typeface="+mn-e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200" dirty="0" smtClean="0">
                <a:latin typeface="+mn-ea"/>
              </a:rPr>
              <a:t>奥歯</a:t>
            </a:r>
            <a:r>
              <a:rPr kumimoji="1" lang="ja-JP" altLang="en-US" sz="1200" dirty="0">
                <a:latin typeface="+mn-ea"/>
              </a:rPr>
              <a:t>にはシーラントも大きな効果があります。</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ja-JP" altLang="en-US" sz="1200" b="0" dirty="0">
              <a:latin typeface="+mn-ea"/>
            </a:endParaRP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38</a:t>
            </a:fld>
            <a:endParaRPr kumimoji="1" lang="ja-JP" altLang="en-US"/>
          </a:p>
        </p:txBody>
      </p:sp>
    </p:spTree>
    <p:extLst>
      <p:ext uri="{BB962C8B-B14F-4D97-AF65-F5344CB8AC3E}">
        <p14:creationId xmlns:p14="http://schemas.microsoft.com/office/powerpoint/2010/main" val="654367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lang="ja-JP" altLang="en-US" sz="1200" b="0" u="none" dirty="0">
                <a:latin typeface="+mn-ea"/>
              </a:rPr>
              <a:t>同じく混合歯列について。乳歯</a:t>
            </a:r>
            <a:r>
              <a:rPr kumimoji="1" lang="ja-JP" altLang="en-US" sz="1200" b="0" u="none" dirty="0">
                <a:latin typeface="+mn-ea"/>
              </a:rPr>
              <a:t>が抜け</a:t>
            </a:r>
            <a:r>
              <a:rPr lang="ja-JP" altLang="en-US" sz="1200" b="0" u="none" dirty="0">
                <a:latin typeface="+mn-ea"/>
              </a:rPr>
              <a:t>る頃は、すき間が出来て、上手に磨くことが難しく、生えかけの永久歯がむし歯になったり、歯肉が腫れる事があります</a:t>
            </a:r>
            <a:r>
              <a:rPr lang="ja-JP" altLang="en-US" sz="1200" b="0" u="none" dirty="0" smtClean="0">
                <a:latin typeface="+mn-ea"/>
              </a:rPr>
              <a:t>。</a:t>
            </a:r>
            <a:endParaRPr lang="en-US" altLang="ja-JP" sz="1200" b="0" u="none" dirty="0" smtClean="0">
              <a:latin typeface="+mn-ea"/>
            </a:endParaRPr>
          </a:p>
          <a:p>
            <a:pPr>
              <a:lnSpc>
                <a:spcPct val="150000"/>
              </a:lnSpc>
            </a:pPr>
            <a:r>
              <a:rPr lang="ja-JP" altLang="en-US" sz="1200" b="0" u="none" dirty="0" smtClean="0">
                <a:latin typeface="+mn-ea"/>
              </a:rPr>
              <a:t>困った時</a:t>
            </a:r>
            <a:r>
              <a:rPr lang="ja-JP" altLang="en-US" sz="1200" b="0" u="none" dirty="0">
                <a:latin typeface="+mn-ea"/>
              </a:rPr>
              <a:t>は、保健室の先生や、歯科医師に相談しましょう。</a:t>
            </a:r>
            <a:endParaRPr kumimoji="1" lang="ja-JP" altLang="en-US" sz="1200" b="0" u="none" dirty="0">
              <a:latin typeface="+mn-ea"/>
            </a:endParaRP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39</a:t>
            </a:fld>
            <a:endParaRPr kumimoji="1" lang="ja-JP" altLang="en-US"/>
          </a:p>
        </p:txBody>
      </p:sp>
    </p:spTree>
    <p:extLst>
      <p:ext uri="{BB962C8B-B14F-4D97-AF65-F5344CB8AC3E}">
        <p14:creationId xmlns:p14="http://schemas.microsoft.com/office/powerpoint/2010/main" val="3371864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kumimoji="1" lang="ja-JP" altLang="en-US" sz="1200" kern="0" dirty="0">
                <a:solidFill>
                  <a:schemeClr val="tx1"/>
                </a:solidFill>
              </a:rPr>
              <a:t>通常、むし歯はエナメル質から始まります。エナメル質のむし歯を、カリエスの頭文字Ｃを用いてＣ１と言います。むし歯は大きくなるにしたがって、象牙質、歯髄まで達し、放置すると、歯冠が無くなって歯根だけになったＣ４になってしまいます。</a:t>
            </a:r>
            <a:endParaRPr kumimoji="1" lang="ja-JP" altLang="en-US" sz="1200" dirty="0">
              <a:solidFill>
                <a:srgbClr val="FF0000"/>
              </a:solidFill>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ja-JP" altLang="en-US" sz="1200" dirty="0">
              <a:solidFill>
                <a:srgbClr val="FF0000"/>
              </a:solidFill>
            </a:endParaRPr>
          </a:p>
          <a:p>
            <a:pPr>
              <a:lnSpc>
                <a:spcPct val="150000"/>
              </a:lnSpc>
            </a:pPr>
            <a:endParaRPr kumimoji="1" lang="ja-JP" altLang="en-US" dirty="0"/>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4</a:t>
            </a:fld>
            <a:endParaRPr kumimoji="1" lang="ja-JP" altLang="en-US"/>
          </a:p>
        </p:txBody>
      </p:sp>
    </p:spTree>
    <p:extLst>
      <p:ext uri="{BB962C8B-B14F-4D97-AF65-F5344CB8AC3E}">
        <p14:creationId xmlns:p14="http://schemas.microsoft.com/office/powerpoint/2010/main" val="491786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lang="ja-JP" altLang="en-US" dirty="0" smtClean="0"/>
              <a:t>永久</a:t>
            </a:r>
            <a:r>
              <a:rPr kumimoji="1" lang="ja-JP" altLang="en-US" dirty="0" smtClean="0"/>
              <a:t>歯</a:t>
            </a:r>
            <a:r>
              <a:rPr kumimoji="1" lang="ja-JP" altLang="en-US" dirty="0"/>
              <a:t>が生えそろって、乳歯が無くなった状態を、永久歯列と言い、親知らずを除いて</a:t>
            </a:r>
            <a:r>
              <a:rPr kumimoji="1" lang="en-US" altLang="ja-JP" dirty="0"/>
              <a:t>28</a:t>
            </a:r>
            <a:r>
              <a:rPr kumimoji="1" lang="ja-JP" altLang="en-US" dirty="0"/>
              <a:t>本あります。永久歯は、もう生え変わることが無いので、生涯使えるよう、大切にしましょう。</a:t>
            </a: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40</a:t>
            </a:fld>
            <a:endParaRPr kumimoji="1" lang="ja-JP" altLang="en-US"/>
          </a:p>
        </p:txBody>
      </p:sp>
    </p:spTree>
    <p:extLst>
      <p:ext uri="{BB962C8B-B14F-4D97-AF65-F5344CB8AC3E}">
        <p14:creationId xmlns:p14="http://schemas.microsoft.com/office/powerpoint/2010/main" val="8102165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kumimoji="1" lang="ja-JP" altLang="en-US" dirty="0"/>
              <a:t>さて、三重県の子どもは、むし歯が多いのでしょうか</a:t>
            </a:r>
            <a:r>
              <a:rPr kumimoji="1" lang="ja-JP" altLang="en-US" dirty="0" smtClean="0"/>
              <a:t>？</a:t>
            </a:r>
            <a:endParaRPr kumimoji="1" lang="en-US" altLang="ja-JP" dirty="0" smtClean="0"/>
          </a:p>
          <a:p>
            <a:pPr>
              <a:lnSpc>
                <a:spcPct val="150000"/>
              </a:lnSpc>
            </a:pPr>
            <a:r>
              <a:rPr kumimoji="1" lang="ja-JP" altLang="en-US" dirty="0" smtClean="0"/>
              <a:t>むし歯</a:t>
            </a:r>
            <a:r>
              <a:rPr kumimoji="1" lang="ja-JP" altLang="en-US" dirty="0"/>
              <a:t>がある子どもの割合のグラフを見てください。</a:t>
            </a:r>
            <a:r>
              <a:rPr kumimoji="1" lang="ja-JP" altLang="en-US" sz="1200" b="0" dirty="0"/>
              <a:t>三重県は年齢が上がるほど、むし歯がある子どもの割合が、全国平均より多くなっています。これは他県に比べて三重県では、フッ化物でブクブクうがいをしている保育所や小学校が少ない事と、関係しているかも知れません。</a:t>
            </a: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41</a:t>
            </a:fld>
            <a:endParaRPr kumimoji="1" lang="ja-JP" altLang="en-US"/>
          </a:p>
        </p:txBody>
      </p:sp>
    </p:spTree>
    <p:extLst>
      <p:ext uri="{BB962C8B-B14F-4D97-AF65-F5344CB8AC3E}">
        <p14:creationId xmlns:p14="http://schemas.microsoft.com/office/powerpoint/2010/main" val="7406940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200" b="0" dirty="0">
                <a:latin typeface="+mn-ea"/>
              </a:rPr>
              <a:t>ＣＯ（シーオー）要観察歯って何でしょう</a:t>
            </a:r>
            <a:r>
              <a:rPr lang="ja-JP" altLang="en-US" sz="1200" b="0" dirty="0" smtClean="0">
                <a:latin typeface="+mn-ea"/>
              </a:rPr>
              <a:t>？</a:t>
            </a:r>
            <a:endParaRPr lang="en-US" altLang="ja-JP" sz="1200" b="0" dirty="0" smtClean="0">
              <a:latin typeface="+mn-ea"/>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200" b="0" dirty="0" smtClean="0">
                <a:latin typeface="+mn-ea"/>
              </a:rPr>
              <a:t>脱灰</a:t>
            </a:r>
            <a:r>
              <a:rPr lang="ja-JP" altLang="en-US" sz="1200" b="0" dirty="0">
                <a:latin typeface="+mn-ea"/>
              </a:rPr>
              <a:t>や変色があっても、穴が開いていない状態を「ＣＯ（シーオー）」と言います。</a:t>
            </a:r>
            <a:r>
              <a:rPr kumimoji="1" lang="en-US" altLang="ja-JP" sz="1200" b="0" dirty="0">
                <a:latin typeface="+mn-ea"/>
              </a:rPr>
              <a:t>3</a:t>
            </a:r>
            <a:r>
              <a:rPr kumimoji="1" lang="ja-JP" altLang="en-US" sz="1200" b="0" dirty="0">
                <a:latin typeface="+mn-ea"/>
              </a:rPr>
              <a:t>～</a:t>
            </a:r>
            <a:r>
              <a:rPr kumimoji="1" lang="en-US" altLang="ja-JP" sz="1200" b="0" dirty="0">
                <a:latin typeface="+mn-ea"/>
              </a:rPr>
              <a:t>6</a:t>
            </a:r>
            <a:r>
              <a:rPr kumimoji="1" lang="ja-JP" altLang="en-US" sz="1200" b="0" dirty="0">
                <a:latin typeface="+mn-ea"/>
              </a:rPr>
              <a:t>か月ごとに学校や歯科医院などで、観察や指導を</a:t>
            </a:r>
            <a:r>
              <a:rPr lang="ja-JP" altLang="en-US" sz="1200" b="0" dirty="0">
                <a:latin typeface="+mn-ea"/>
              </a:rPr>
              <a:t>受けることで、削って詰めることなく、だ液で再石灰化されるのを待ちます。</a:t>
            </a:r>
            <a:endParaRPr kumimoji="1" lang="ja-JP" altLang="en-US" sz="1200" b="0" dirty="0">
              <a:latin typeface="+mn-ea"/>
            </a:endParaRPr>
          </a:p>
          <a:p>
            <a:pPr>
              <a:lnSpc>
                <a:spcPct val="150000"/>
              </a:lnSpc>
            </a:pPr>
            <a:endParaRPr kumimoji="1" lang="ja-JP" altLang="en-US" dirty="0">
              <a:latin typeface="+mn-ea"/>
            </a:endParaRP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42</a:t>
            </a:fld>
            <a:endParaRPr kumimoji="1" lang="ja-JP" altLang="en-US"/>
          </a:p>
        </p:txBody>
      </p:sp>
    </p:spTree>
    <p:extLst>
      <p:ext uri="{BB962C8B-B14F-4D97-AF65-F5344CB8AC3E}">
        <p14:creationId xmlns:p14="http://schemas.microsoft.com/office/powerpoint/2010/main" val="34286405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lang="ja-JP" altLang="en-US" sz="1200" dirty="0">
                <a:latin typeface="+mn-ea"/>
              </a:rPr>
              <a:t>健診結果のお知らせにある</a:t>
            </a:r>
            <a:r>
              <a:rPr lang="ja-JP" altLang="en-US" sz="1200" dirty="0" smtClean="0">
                <a:latin typeface="+mn-ea"/>
              </a:rPr>
              <a:t>“</a:t>
            </a:r>
            <a:r>
              <a:rPr lang="en-US" altLang="ja-JP" sz="1200" dirty="0" smtClean="0">
                <a:latin typeface="+mn-ea"/>
              </a:rPr>
              <a:t>CO</a:t>
            </a:r>
            <a:r>
              <a:rPr lang="ja-JP" altLang="en-US" sz="1200" dirty="0" smtClean="0">
                <a:latin typeface="+mn-ea"/>
              </a:rPr>
              <a:t>”</a:t>
            </a:r>
            <a:r>
              <a:rPr lang="ja-JP" altLang="en-US" sz="1200" dirty="0">
                <a:latin typeface="+mn-ea"/>
              </a:rPr>
              <a:t>とは前のスライドのような状態です。</a:t>
            </a:r>
            <a:r>
              <a:rPr lang="en-US" altLang="ja-JP" sz="1200" dirty="0">
                <a:latin typeface="+mn-ea"/>
              </a:rPr>
              <a:t>CO</a:t>
            </a:r>
            <a:r>
              <a:rPr lang="ja-JP" altLang="en-US" sz="1200" dirty="0">
                <a:latin typeface="+mn-ea"/>
              </a:rPr>
              <a:t>にチェックがあったら、</a:t>
            </a:r>
            <a:r>
              <a:rPr kumimoji="1" lang="en-US" altLang="ja-JP" sz="1200" dirty="0">
                <a:latin typeface="+mn-ea"/>
              </a:rPr>
              <a:t>CO</a:t>
            </a:r>
            <a:r>
              <a:rPr kumimoji="1" lang="ja-JP" altLang="en-US" sz="1200" dirty="0">
                <a:latin typeface="+mn-ea"/>
              </a:rPr>
              <a:t>の歯がむし歯になってしまわないように、丁寧に歯みがきを行い、自分でもチェックすると共に、家族や学校の先生</a:t>
            </a:r>
            <a:r>
              <a:rPr kumimoji="1" lang="ja-JP" altLang="en-US" sz="1200" dirty="0" smtClean="0">
                <a:latin typeface="+mn-ea"/>
              </a:rPr>
              <a:t>や歯科</a:t>
            </a:r>
            <a:r>
              <a:rPr kumimoji="1" lang="ja-JP" altLang="en-US" sz="1200" dirty="0">
                <a:latin typeface="+mn-ea"/>
              </a:rPr>
              <a:t>医師にも見てもらい、アドバイスをもらいましょう。</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altLang="ja-JP" sz="1200" dirty="0">
              <a:latin typeface="+mn-ea"/>
            </a:endParaRPr>
          </a:p>
          <a:p>
            <a:pPr>
              <a:lnSpc>
                <a:spcPct val="150000"/>
              </a:lnSpc>
            </a:pPr>
            <a:endParaRPr kumimoji="1" lang="ja-JP" altLang="en-US" dirty="0">
              <a:latin typeface="+mn-ea"/>
            </a:endParaRP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43</a:t>
            </a:fld>
            <a:endParaRPr kumimoji="1" lang="ja-JP" altLang="en-US"/>
          </a:p>
        </p:txBody>
      </p:sp>
    </p:spTree>
    <p:extLst>
      <p:ext uri="{BB962C8B-B14F-4D97-AF65-F5344CB8AC3E}">
        <p14:creationId xmlns:p14="http://schemas.microsoft.com/office/powerpoint/2010/main" val="15823221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ja-JP" altLang="en-US" sz="1200" b="0" dirty="0" smtClean="0">
                <a:latin typeface="+mn-ea"/>
              </a:rPr>
              <a:t>歯</a:t>
            </a:r>
            <a:r>
              <a:rPr lang="ja-JP" altLang="en-US" sz="1200" b="0" dirty="0">
                <a:latin typeface="+mn-ea"/>
              </a:rPr>
              <a:t>や口は「食べる」機能だけでなく、「表情を</a:t>
            </a:r>
            <a:r>
              <a:rPr lang="ja-JP" altLang="en-US" sz="1200" b="0" dirty="0" smtClean="0">
                <a:latin typeface="+mn-ea"/>
              </a:rPr>
              <a:t>つくる」</a:t>
            </a:r>
            <a:r>
              <a:rPr lang="ja-JP" altLang="en-US" sz="1200" b="0" spc="-1300" dirty="0" smtClean="0">
                <a:latin typeface="+mn-ea"/>
              </a:rPr>
              <a:t>、</a:t>
            </a:r>
            <a:r>
              <a:rPr lang="ja-JP" altLang="en-US" sz="1200" b="0" dirty="0" smtClean="0">
                <a:latin typeface="+mn-ea"/>
              </a:rPr>
              <a:t>「</a:t>
            </a:r>
            <a:r>
              <a:rPr lang="ja-JP" altLang="en-US" sz="1200" b="0" dirty="0">
                <a:latin typeface="+mn-ea"/>
              </a:rPr>
              <a:t>話す」などの生きるための大切な器官です。</a:t>
            </a:r>
            <a:endParaRPr lang="en-US" altLang="ja-JP" sz="1200" b="0" dirty="0">
              <a:latin typeface="+mn-ea"/>
            </a:endParaRPr>
          </a:p>
          <a:p>
            <a:pPr marL="0" indent="0" algn="just">
              <a:lnSpc>
                <a:spcPct val="150000"/>
              </a:lnSpc>
              <a:spcBef>
                <a:spcPts val="0"/>
              </a:spcBef>
              <a:buFont typeface="Arial" panose="020B0604020202020204" pitchFamily="34" charset="0"/>
              <a:buNone/>
            </a:pPr>
            <a:r>
              <a:rPr lang="ja-JP" altLang="en-US" sz="1200" b="0" spc="100" dirty="0">
                <a:latin typeface="+mn-ea"/>
              </a:rPr>
              <a:t>また、健康な歯と口でしっかり食べる事は、健全な</a:t>
            </a:r>
            <a:r>
              <a:rPr lang="ja-JP" altLang="en-US" sz="1200" b="0" dirty="0">
                <a:latin typeface="+mn-ea"/>
              </a:rPr>
              <a:t>身体の発育、発達につながります。自分の健康は自分でつくりましょう！</a:t>
            </a:r>
          </a:p>
          <a:p>
            <a:pPr marL="0" indent="0" algn="just">
              <a:lnSpc>
                <a:spcPct val="150000"/>
              </a:lnSpc>
              <a:spcBef>
                <a:spcPts val="0"/>
              </a:spcBef>
              <a:buFont typeface="Arial" panose="020B0604020202020204" pitchFamily="34" charset="0"/>
              <a:buNone/>
            </a:pPr>
            <a:endParaRPr lang="ja-JP" altLang="en-US" sz="1200" b="0" dirty="0">
              <a:latin typeface="+mn-ea"/>
            </a:endParaRPr>
          </a:p>
          <a:p>
            <a:pPr>
              <a:lnSpc>
                <a:spcPct val="150000"/>
              </a:lnSpc>
            </a:pPr>
            <a:endParaRPr kumimoji="1" lang="ja-JP" altLang="en-US" dirty="0">
              <a:latin typeface="+mn-ea"/>
            </a:endParaRPr>
          </a:p>
        </p:txBody>
      </p:sp>
      <p:sp>
        <p:nvSpPr>
          <p:cNvPr id="4" name="スライド番号プレースホルダー 3"/>
          <p:cNvSpPr>
            <a:spLocks noGrp="1"/>
          </p:cNvSpPr>
          <p:nvPr>
            <p:ph type="sldNum" sz="quarter" idx="5"/>
          </p:nvPr>
        </p:nvSpPr>
        <p:spPr/>
        <p:txBody>
          <a:bodyPr/>
          <a:lstStyle/>
          <a:p>
            <a:fld id="{202C422B-44FF-4DB7-B2DC-4A0B1CF9BAD8}" type="slidenum">
              <a:rPr kumimoji="1" lang="ja-JP" altLang="en-US" smtClean="0"/>
              <a:t>44</a:t>
            </a:fld>
            <a:endParaRPr kumimoji="1" lang="ja-JP" altLang="en-US"/>
          </a:p>
        </p:txBody>
      </p:sp>
    </p:spTree>
    <p:extLst>
      <p:ext uri="{BB962C8B-B14F-4D97-AF65-F5344CB8AC3E}">
        <p14:creationId xmlns:p14="http://schemas.microsoft.com/office/powerpoint/2010/main" val="69146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200" dirty="0"/>
              <a:t>2</a:t>
            </a:r>
            <a:r>
              <a:rPr kumimoji="1" lang="ja-JP" altLang="en-US" sz="1200" dirty="0"/>
              <a:t>次う蝕とは何でしょう？むし歯を治したら、もう二度とむし歯にはならないのでしょうか？そうではありません。むし歯を治した後、その縁（ふち）が再びむし歯になることがあります。</a:t>
            </a:r>
            <a:r>
              <a:rPr kumimoji="1" lang="ja-JP" altLang="en-US" dirty="0"/>
              <a:t>これを２次う蝕と</a:t>
            </a:r>
            <a:r>
              <a:rPr lang="ja-JP" altLang="en-US" dirty="0"/>
              <a:t>いいます。歯の根の中にばい菌が入ってしまったり、大人になってから歯の根が折れることもあります。治療した歯のほうが、一度もむし歯になっていない歯より、トラブルがおこりやすいと言われています。それを考えると、むし歯にならないよう予防するのが一番です！</a:t>
            </a:r>
          </a:p>
          <a:p>
            <a:pPr algn="l">
              <a:lnSpc>
                <a:spcPct val="150000"/>
              </a:lnSpc>
            </a:pPr>
            <a:endParaRPr kumimoji="1" lang="en-US" altLang="ja-JP" sz="1200" dirty="0"/>
          </a:p>
          <a:p>
            <a:pPr>
              <a:lnSpc>
                <a:spcPct val="150000"/>
              </a:lnSpc>
            </a:pPr>
            <a:endParaRPr kumimoji="1" lang="ja-JP" altLang="en-US" dirty="0"/>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5</a:t>
            </a:fld>
            <a:endParaRPr kumimoji="1" lang="ja-JP" altLang="en-US"/>
          </a:p>
        </p:txBody>
      </p:sp>
    </p:spTree>
    <p:extLst>
      <p:ext uri="{BB962C8B-B14F-4D97-AF65-F5344CB8AC3E}">
        <p14:creationId xmlns:p14="http://schemas.microsoft.com/office/powerpoint/2010/main" val="518753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lang="ja-JP" altLang="en-US" sz="1200" b="0" dirty="0">
                <a:latin typeface="+mn-ea"/>
                <a:ea typeface="+mn-ea"/>
              </a:rPr>
              <a:t>脱灰とは何でしょう？脱灰とは初期のむし歯のことです。歯についた</a:t>
            </a:r>
            <a:r>
              <a:rPr lang="ja-JP" altLang="en-US" sz="1200" dirty="0">
                <a:latin typeface="+mn-ea"/>
                <a:ea typeface="+mn-ea"/>
              </a:rPr>
              <a:t>細菌</a:t>
            </a:r>
            <a:r>
              <a:rPr lang="ja-JP" altLang="en-US" sz="1200" b="0" dirty="0">
                <a:latin typeface="+mn-ea"/>
                <a:ea typeface="+mn-ea"/>
              </a:rPr>
              <a:t>のかたまり、歯垢（</a:t>
            </a:r>
            <a:r>
              <a:rPr lang="ja-JP" altLang="en-US" sz="1200" b="0" dirty="0" smtClean="0">
                <a:latin typeface="+mn-ea"/>
                <a:ea typeface="+mn-ea"/>
              </a:rPr>
              <a:t>プラーク）</a:t>
            </a:r>
            <a:r>
              <a:rPr lang="ja-JP" altLang="en-US" sz="1200" b="0" dirty="0">
                <a:latin typeface="+mn-ea"/>
                <a:ea typeface="+mn-ea"/>
              </a:rPr>
              <a:t>が、</a:t>
            </a:r>
            <a:r>
              <a:rPr lang="ja-JP" altLang="en-US" sz="1200" dirty="0">
                <a:latin typeface="+mn-ea"/>
                <a:ea typeface="+mn-ea"/>
              </a:rPr>
              <a:t>糖</a:t>
            </a:r>
            <a:r>
              <a:rPr lang="ja-JP" altLang="en-US" sz="1200" b="0" dirty="0">
                <a:latin typeface="+mn-ea"/>
                <a:ea typeface="+mn-ea"/>
              </a:rPr>
              <a:t>から</a:t>
            </a:r>
            <a:r>
              <a:rPr lang="ja-JP" altLang="en-US" sz="1200" dirty="0">
                <a:latin typeface="+mn-ea"/>
                <a:ea typeface="+mn-ea"/>
              </a:rPr>
              <a:t>酸</a:t>
            </a:r>
            <a:r>
              <a:rPr lang="ja-JP" altLang="en-US" sz="1200" b="0" dirty="0">
                <a:latin typeface="+mn-ea"/>
              </a:rPr>
              <a:t>を作り、その酸により歯の表面から、カルシウムやリンが溶け出すことを、脱灰といいます。しょっちゅう歯の表面で起こっていても、私たちの目には見えにくい変化です。脱灰が進むと、歯の表面が白くなり、もっと進むと、歯に穴が開いてきます。</a:t>
            </a:r>
            <a:endParaRPr kumimoji="1" lang="ja-JP" altLang="en-US" dirty="0"/>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6</a:t>
            </a:fld>
            <a:endParaRPr kumimoji="1" lang="ja-JP" altLang="en-US"/>
          </a:p>
        </p:txBody>
      </p:sp>
    </p:spTree>
    <p:extLst>
      <p:ext uri="{BB962C8B-B14F-4D97-AF65-F5344CB8AC3E}">
        <p14:creationId xmlns:p14="http://schemas.microsoft.com/office/powerpoint/2010/main" val="3901989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kumimoji="1" lang="ja-JP" altLang="en-US" dirty="0">
                <a:latin typeface="+mn-ea"/>
                <a:ea typeface="+mn-ea"/>
              </a:rPr>
              <a:t>再石灰化とは何でしょう？</a:t>
            </a:r>
            <a:r>
              <a:rPr kumimoji="1" lang="ja-JP" altLang="en-US" b="0" dirty="0">
                <a:latin typeface="+mn-ea"/>
                <a:ea typeface="+mn-ea"/>
              </a:rPr>
              <a:t>だ液から</a:t>
            </a:r>
            <a:r>
              <a:rPr lang="ja-JP" altLang="en-US" b="0" dirty="0">
                <a:latin typeface="+mn-ea"/>
                <a:ea typeface="+mn-ea"/>
              </a:rPr>
              <a:t>歯の表面に、カルシウムやリンが戻</a:t>
            </a:r>
            <a:r>
              <a:rPr lang="ja-JP" altLang="en-US" dirty="0">
                <a:latin typeface="+mn-ea"/>
                <a:ea typeface="+mn-ea"/>
              </a:rPr>
              <a:t>ることを、</a:t>
            </a:r>
            <a:r>
              <a:rPr lang="ja-JP" altLang="en-US" b="0" dirty="0">
                <a:latin typeface="+mn-ea"/>
                <a:ea typeface="+mn-ea"/>
              </a:rPr>
              <a:t>再石灰化</a:t>
            </a:r>
            <a:r>
              <a:rPr lang="ja-JP" altLang="en-US" dirty="0">
                <a:latin typeface="+mn-ea"/>
                <a:ea typeface="+mn-ea"/>
              </a:rPr>
              <a:t>といいます。むし歯菌が作る酸により、脱灰が起こり、カルシウムやリンが歯の表面から溶け出しますが、だ液が、これらを元に戻してくれます。つまり脱灰と再石灰化には、反対の作用があります。</a:t>
            </a:r>
            <a:endParaRPr kumimoji="1" lang="ja-JP" altLang="en-US" dirty="0">
              <a:latin typeface="+mn-ea"/>
              <a:ea typeface="+mn-ea"/>
            </a:endParaRP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7</a:t>
            </a:fld>
            <a:endParaRPr kumimoji="1" lang="ja-JP" altLang="en-US"/>
          </a:p>
        </p:txBody>
      </p:sp>
    </p:spTree>
    <p:extLst>
      <p:ext uri="{BB962C8B-B14F-4D97-AF65-F5344CB8AC3E}">
        <p14:creationId xmlns:p14="http://schemas.microsoft.com/office/powerpoint/2010/main" val="495869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lang="ja-JP" altLang="en-US" sz="1200" b="0" u="none" dirty="0">
                <a:latin typeface="+mn-ea"/>
                <a:ea typeface="+mn-ea"/>
              </a:rPr>
              <a:t>歯の表面では、飲食のたびに、脱灰と再石灰化</a:t>
            </a:r>
            <a:r>
              <a:rPr lang="ja-JP" altLang="en-US" sz="1200" b="0" u="none" dirty="0">
                <a:latin typeface="+mn-ea"/>
              </a:rPr>
              <a:t>が起こっています。このバランスが崩れ、脱灰が進むと、むし歯になります。</a:t>
            </a:r>
            <a:endParaRPr kumimoji="1" lang="ja-JP" altLang="en-US" b="0" u="none" dirty="0"/>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8</a:t>
            </a:fld>
            <a:endParaRPr kumimoji="1" lang="ja-JP" altLang="en-US"/>
          </a:p>
        </p:txBody>
      </p:sp>
    </p:spTree>
    <p:extLst>
      <p:ext uri="{BB962C8B-B14F-4D97-AF65-F5344CB8AC3E}">
        <p14:creationId xmlns:p14="http://schemas.microsoft.com/office/powerpoint/2010/main" val="4125525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pPr>
              <a:lnSpc>
                <a:spcPct val="150000"/>
              </a:lnSpc>
            </a:pPr>
            <a:r>
              <a:rPr lang="ja-JP" altLang="en-US" sz="1200" b="0" dirty="0">
                <a:latin typeface="ＭＳ Ｐゴシック" charset="-128"/>
              </a:rPr>
              <a:t>むし歯になる原因は何でしょう？４つに分けて考えてみます</a:t>
            </a:r>
            <a:r>
              <a:rPr lang="ja-JP" altLang="en-US" sz="1200" b="0" dirty="0" smtClean="0">
                <a:latin typeface="ＭＳ Ｐゴシック" charset="-128"/>
              </a:rPr>
              <a:t>。</a:t>
            </a:r>
            <a:endParaRPr lang="en-US" altLang="ja-JP" sz="1200" b="0" dirty="0" smtClean="0">
              <a:latin typeface="ＭＳ Ｐゴシック" charset="-128"/>
            </a:endParaRPr>
          </a:p>
          <a:p>
            <a:pPr>
              <a:lnSpc>
                <a:spcPct val="150000"/>
              </a:lnSpc>
            </a:pPr>
            <a:r>
              <a:rPr kumimoji="1" lang="en-US" altLang="ja-JP" sz="1200" b="0" dirty="0" smtClean="0"/>
              <a:t>1</a:t>
            </a:r>
            <a:r>
              <a:rPr kumimoji="1" lang="ja-JP" altLang="en-US" sz="1200" b="0" dirty="0" err="1" smtClean="0"/>
              <a:t>、</a:t>
            </a:r>
            <a:r>
              <a:rPr kumimoji="1" lang="ja-JP" altLang="en-US" sz="1200" b="0" dirty="0"/>
              <a:t>糖分：糖の種類により、むし歯のなりやすさに違いがあります</a:t>
            </a:r>
            <a:r>
              <a:rPr kumimoji="1" lang="ja-JP" altLang="en-US" sz="1200" b="0" dirty="0" smtClean="0"/>
              <a:t>。</a:t>
            </a:r>
            <a:endParaRPr kumimoji="1" lang="en-US" altLang="ja-JP" sz="1200" b="0" dirty="0" smtClean="0"/>
          </a:p>
          <a:p>
            <a:pPr>
              <a:lnSpc>
                <a:spcPct val="150000"/>
              </a:lnSpc>
            </a:pPr>
            <a:r>
              <a:rPr kumimoji="1" lang="en-US" altLang="ja-JP" sz="1200" b="0" dirty="0" smtClean="0"/>
              <a:t>2</a:t>
            </a:r>
            <a:r>
              <a:rPr kumimoji="1" lang="ja-JP" altLang="en-US" sz="1200" b="0" dirty="0"/>
              <a:t>、時間：飲食の回数が多いとむし歯になりやすくなります</a:t>
            </a:r>
            <a:r>
              <a:rPr kumimoji="1" lang="ja-JP" altLang="en-US" sz="1200" b="0" dirty="0" smtClean="0"/>
              <a:t>。</a:t>
            </a:r>
            <a:endParaRPr kumimoji="1" lang="en-US" altLang="ja-JP" sz="1200" b="0" dirty="0" smtClean="0"/>
          </a:p>
          <a:p>
            <a:pPr>
              <a:lnSpc>
                <a:spcPct val="150000"/>
              </a:lnSpc>
            </a:pPr>
            <a:r>
              <a:rPr lang="en-US" altLang="ja-JP" sz="1200" b="0" dirty="0" smtClean="0"/>
              <a:t>3</a:t>
            </a:r>
            <a:r>
              <a:rPr lang="ja-JP" altLang="en-US" sz="1200" b="0" dirty="0" err="1" smtClean="0"/>
              <a:t>、</a:t>
            </a:r>
            <a:r>
              <a:rPr lang="ja-JP" altLang="en-US" sz="1200" b="0" dirty="0"/>
              <a:t>歯質：</a:t>
            </a:r>
            <a:r>
              <a:rPr kumimoji="1" lang="ja-JP" altLang="en-US" sz="1200" b="0" dirty="0"/>
              <a:t>生えたての歯は石灰化度が低く、むし歯になりやすい状態です</a:t>
            </a:r>
            <a:r>
              <a:rPr kumimoji="1" lang="ja-JP" altLang="en-US" sz="1200" b="0" dirty="0" smtClean="0"/>
              <a:t>。</a:t>
            </a:r>
            <a:endParaRPr kumimoji="1" lang="en-US" altLang="ja-JP" sz="1200" b="0" dirty="0" smtClean="0"/>
          </a:p>
          <a:p>
            <a:pPr>
              <a:lnSpc>
                <a:spcPct val="150000"/>
              </a:lnSpc>
            </a:pPr>
            <a:r>
              <a:rPr kumimoji="1" lang="en-US" altLang="ja-JP" sz="1200" b="0" dirty="0" smtClean="0"/>
              <a:t>4</a:t>
            </a:r>
            <a:r>
              <a:rPr kumimoji="1" lang="ja-JP" altLang="en-US" sz="1200" b="0" dirty="0" err="1" smtClean="0"/>
              <a:t>、</a:t>
            </a:r>
            <a:r>
              <a:rPr kumimoji="1" lang="ja-JP" altLang="en-US" sz="1200" b="0" dirty="0"/>
              <a:t>細菌：家族から引き継いだお口の細菌により、むし歯になりやすい人がいます。</a:t>
            </a:r>
          </a:p>
        </p:txBody>
      </p:sp>
      <p:sp>
        <p:nvSpPr>
          <p:cNvPr id="4" name="スライド番号プレースホルダー 3"/>
          <p:cNvSpPr>
            <a:spLocks noGrp="1"/>
          </p:cNvSpPr>
          <p:nvPr>
            <p:ph type="sldNum" sz="quarter" idx="5"/>
          </p:nvPr>
        </p:nvSpPr>
        <p:spPr/>
        <p:txBody>
          <a:bodyPr/>
          <a:lstStyle/>
          <a:p>
            <a:fld id="{72A3D044-AB5D-4A5A-9526-9D931D3B59B6}" type="slidenum">
              <a:rPr kumimoji="1" lang="ja-JP" altLang="en-US" smtClean="0"/>
              <a:t>9</a:t>
            </a:fld>
            <a:endParaRPr kumimoji="1" lang="ja-JP" altLang="en-US"/>
          </a:p>
        </p:txBody>
      </p:sp>
    </p:spTree>
    <p:extLst>
      <p:ext uri="{BB962C8B-B14F-4D97-AF65-F5344CB8AC3E}">
        <p14:creationId xmlns:p14="http://schemas.microsoft.com/office/powerpoint/2010/main" val="2205086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2333636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3637867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1159244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585627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3114496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2037532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2380251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3080419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16679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3099331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1731341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E3959-F5E9-4719-B42F-3C6E0F0EFF41}" type="datetimeFigureOut">
              <a:rPr kumimoji="1" lang="ja-JP" altLang="en-US" smtClean="0"/>
              <a:t>2021/6/21</a:t>
            </a:fld>
            <a:endParaRPr kumimoji="1" lang="ja-JP" altLang="en-US"/>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256012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5697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01" name="直線コネクタ 100">
            <a:extLst>
              <a:ext uri="{FF2B5EF4-FFF2-40B4-BE49-F238E27FC236}">
                <a16:creationId xmlns="" xmlns:a16="http://schemas.microsoft.com/office/drawing/2014/main" id="{7E14EE04-C404-4163-BECD-328D3FA0CB2C}"/>
              </a:ext>
            </a:extLst>
          </p:cNvPr>
          <p:cNvCxnSpPr/>
          <p:nvPr/>
        </p:nvCxnSpPr>
        <p:spPr>
          <a:xfrm>
            <a:off x="6896047" y="-459432"/>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2727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2436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1600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2990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0863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0711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754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3056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1736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6377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0847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21-細菌画像2">
            <a:hlinkClick r:id="" action="ppaction://media"/>
            <a:extLst>
              <a:ext uri="{FF2B5EF4-FFF2-40B4-BE49-F238E27FC236}">
                <a16:creationId xmlns="" xmlns:a16="http://schemas.microsoft.com/office/drawing/2014/main" id="{EC3DED20-22A0-48A4-AAFB-C21CBFA346D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6803" y="2698288"/>
            <a:ext cx="4650524" cy="3487893"/>
          </a:xfrm>
          <a:prstGeom prst="rect">
            <a:avLst/>
          </a:prstGeom>
        </p:spPr>
      </p:pic>
    </p:spTree>
    <p:extLst>
      <p:ext uri="{BB962C8B-B14F-4D97-AF65-F5344CB8AC3E}">
        <p14:creationId xmlns:p14="http://schemas.microsoft.com/office/powerpoint/2010/main" val="994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99"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4"/>
                                        </p:tgtEl>
                                      </p:cBhvr>
                                    </p:cmd>
                                  </p:childTnLst>
                                </p:cTn>
                              </p:par>
                            </p:childTnLst>
                          </p:cTn>
                        </p:par>
                      </p:childTnLst>
                    </p:cTn>
                  </p:par>
                </p:childTnLst>
              </p:cTn>
              <p:nextCondLst>
                <p:cond evt="onClick" delay="0">
                  <p:tgtEl>
                    <p:spTgt spid="54"/>
                  </p:tgtEl>
                </p:cond>
              </p:nextCondLst>
            </p:seq>
            <p:video>
              <p:cMediaNode vol="80000">
                <p:cTn id="12" fill="hold" display="0">
                  <p:stCondLst>
                    <p:cond delay="indefinite"/>
                  </p:stCondLst>
                </p:cTn>
                <p:tgtEl>
                  <p:spTgt spid="5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0854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9267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0337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4926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5767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4298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9272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4203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284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4445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4165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1954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2111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16467535" y="6356351"/>
            <a:ext cx="2133600" cy="365125"/>
          </a:xfrm>
        </p:spPr>
        <p:txBody>
          <a:bodyPr/>
          <a:lstStyle/>
          <a:p>
            <a:pPr>
              <a:defRPr/>
            </a:pPr>
            <a:fld id="{AACC5FCB-1549-40A6-A71B-F2CF771788ED}" type="slidenum">
              <a:rPr lang="en-US" altLang="ja-JP" smtClean="0">
                <a:solidFill>
                  <a:srgbClr val="000000"/>
                </a:solidFill>
              </a:rPr>
              <a:pPr>
                <a:defRPr/>
              </a:pPr>
              <a:t>33</a:t>
            </a:fld>
            <a:endParaRPr lang="en-US" altLang="ja-JP">
              <a:solidFill>
                <a:srgbClr val="000000"/>
              </a:solidFill>
            </a:endParaRP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0558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347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6961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754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15698216" y="6356351"/>
            <a:ext cx="2133600" cy="365125"/>
          </a:xfrm>
        </p:spPr>
        <p:txBody>
          <a:bodyPr/>
          <a:lstStyle/>
          <a:p>
            <a:pPr>
              <a:defRPr/>
            </a:pPr>
            <a:fld id="{AACC5FCB-1549-40A6-A71B-F2CF771788ED}" type="slidenum">
              <a:rPr lang="en-US" altLang="ja-JP" smtClean="0">
                <a:solidFill>
                  <a:srgbClr val="000000"/>
                </a:solidFill>
              </a:rPr>
              <a:pPr>
                <a:defRPr/>
              </a:pPr>
              <a:t>37</a:t>
            </a:fld>
            <a:endParaRPr lang="en-US" altLang="ja-JP">
              <a:solidFill>
                <a:srgbClr val="000000"/>
              </a:solidFill>
            </a:endParaRP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9406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6912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4230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2186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5605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6591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a:xfrm>
            <a:off x="17539719" y="6501226"/>
            <a:ext cx="2057400" cy="365125"/>
          </a:xfrm>
        </p:spPr>
        <p:txBody>
          <a:bodyPr/>
          <a:lstStyle/>
          <a:p>
            <a:pPr>
              <a:defRPr/>
            </a:pPr>
            <a:fld id="{AACC5FCB-1549-40A6-A71B-F2CF771788ED}" type="slidenum">
              <a:rPr lang="en-US" altLang="ja-JP" smtClean="0">
                <a:solidFill>
                  <a:srgbClr val="000000"/>
                </a:solidFill>
              </a:rPr>
              <a:pPr>
                <a:defRPr/>
              </a:pPr>
              <a:t>42</a:t>
            </a:fld>
            <a:endParaRPr lang="en-US" altLang="ja-JP" dirty="0">
              <a:solidFill>
                <a:srgbClr val="000000"/>
              </a:solidFill>
            </a:endParaRP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580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9193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1279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7009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5037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hidden="1">
            <a:extLst>
              <a:ext uri="{FF2B5EF4-FFF2-40B4-BE49-F238E27FC236}">
                <a16:creationId xmlns="" xmlns:a16="http://schemas.microsoft.com/office/drawing/2014/main" id="{E18DCBC6-0CBE-4185-B352-53E7914182E2}"/>
              </a:ext>
            </a:extLst>
          </p:cNvPr>
          <p:cNvSpPr txBox="1"/>
          <p:nvPr/>
        </p:nvSpPr>
        <p:spPr>
          <a:xfrm flipH="1">
            <a:off x="5220073" y="2557438"/>
            <a:ext cx="1754481" cy="369332"/>
          </a:xfrm>
          <a:prstGeom prst="rect">
            <a:avLst/>
          </a:prstGeom>
          <a:solidFill>
            <a:schemeClr val="accent1">
              <a:lumMod val="40000"/>
              <a:lumOff val="60000"/>
            </a:schemeClr>
          </a:solidFill>
        </p:spPr>
        <p:txBody>
          <a:bodyPr wrap="square" rtlCol="0">
            <a:spAutoFit/>
          </a:bodyPr>
          <a:lstStyle/>
          <a:p>
            <a:r>
              <a:rPr kumimoji="1" lang="ja-JP" altLang="en-US" b="1" dirty="0"/>
              <a:t>リン酸イオン</a:t>
            </a:r>
          </a:p>
        </p:txBody>
      </p:sp>
      <p:sp>
        <p:nvSpPr>
          <p:cNvPr id="5" name="テキスト ボックス 4" hidden="1">
            <a:extLst>
              <a:ext uri="{FF2B5EF4-FFF2-40B4-BE49-F238E27FC236}">
                <a16:creationId xmlns="" xmlns:a16="http://schemas.microsoft.com/office/drawing/2014/main" id="{4F5CDDCD-AC38-48D6-96BE-3A99A8164366}"/>
              </a:ext>
            </a:extLst>
          </p:cNvPr>
          <p:cNvSpPr txBox="1"/>
          <p:nvPr/>
        </p:nvSpPr>
        <p:spPr>
          <a:xfrm>
            <a:off x="7112676" y="3429001"/>
            <a:ext cx="2031325" cy="369332"/>
          </a:xfrm>
          <a:prstGeom prst="rect">
            <a:avLst/>
          </a:prstGeom>
          <a:solidFill>
            <a:schemeClr val="accent1">
              <a:lumMod val="40000"/>
              <a:lumOff val="60000"/>
            </a:schemeClr>
          </a:solidFill>
        </p:spPr>
        <p:txBody>
          <a:bodyPr wrap="square" rtlCol="0">
            <a:spAutoFit/>
          </a:bodyPr>
          <a:lstStyle/>
          <a:p>
            <a:r>
              <a:rPr kumimoji="1" lang="ja-JP" altLang="en-US" b="1" dirty="0"/>
              <a:t>カルシウムイオン</a:t>
            </a:r>
          </a:p>
        </p:txBody>
      </p:sp>
      <p:sp>
        <p:nvSpPr>
          <p:cNvPr id="6" name="テキスト ボックス 5" hidden="1">
            <a:extLst>
              <a:ext uri="{FF2B5EF4-FFF2-40B4-BE49-F238E27FC236}">
                <a16:creationId xmlns="" xmlns:a16="http://schemas.microsoft.com/office/drawing/2014/main" id="{58BDCFDC-B2A1-4F0A-8D55-1EEC182A4A41}"/>
              </a:ext>
            </a:extLst>
          </p:cNvPr>
          <p:cNvSpPr txBox="1"/>
          <p:nvPr/>
        </p:nvSpPr>
        <p:spPr>
          <a:xfrm>
            <a:off x="7574340" y="4869160"/>
            <a:ext cx="1569660" cy="369332"/>
          </a:xfrm>
          <a:prstGeom prst="rect">
            <a:avLst/>
          </a:prstGeom>
          <a:solidFill>
            <a:schemeClr val="accent1">
              <a:lumMod val="40000"/>
              <a:lumOff val="60000"/>
            </a:schemeClr>
          </a:solidFill>
        </p:spPr>
        <p:txBody>
          <a:bodyPr wrap="none" rtlCol="0">
            <a:spAutoFit/>
          </a:bodyPr>
          <a:lstStyle/>
          <a:p>
            <a:r>
              <a:rPr kumimoji="1" lang="ja-JP" altLang="en-US" b="1" dirty="0"/>
              <a:t>リン酸イオン</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708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708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13997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Calibri"/>
        <a:ea typeface="メイリオ"/>
        <a:cs typeface=""/>
      </a:majorFont>
      <a:minorFont>
        <a:latin typeface="Calibr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6480</TotalTime>
  <Words>3357</Words>
  <Application>Microsoft Office PowerPoint</Application>
  <PresentationFormat>画面に合わせる (4:3)</PresentationFormat>
  <Paragraphs>135</Paragraphs>
  <Slides>44</Slides>
  <Notes>44</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44</vt:i4>
      </vt:variant>
    </vt:vector>
  </HeadingPairs>
  <TitlesOfParts>
    <vt:vector size="50" baseType="lpstr">
      <vt:lpstr>ＭＳ Ｐゴシック</vt:lpstr>
      <vt:lpstr>メイリオ</vt:lpstr>
      <vt:lpstr>游ゴシック</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外傷</dc:title>
  <dc:creator>itou norihiko</dc:creator>
  <cp:lastModifiedBy>竹仲 浩司</cp:lastModifiedBy>
  <cp:revision>611</cp:revision>
  <cp:lastPrinted>2021-03-31T01:10:59Z</cp:lastPrinted>
  <dcterms:created xsi:type="dcterms:W3CDTF">2020-06-09T21:23:37Z</dcterms:created>
  <dcterms:modified xsi:type="dcterms:W3CDTF">2021-06-21T00:06:05Z</dcterms:modified>
</cp:coreProperties>
</file>