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3" r:id="rId2"/>
    <p:sldId id="294" r:id="rId3"/>
    <p:sldId id="295" r:id="rId4"/>
    <p:sldId id="296" r:id="rId5"/>
    <p:sldId id="297" r:id="rId6"/>
    <p:sldId id="299" r:id="rId7"/>
    <p:sldId id="298" r:id="rId8"/>
    <p:sldId id="300" r:id="rId9"/>
    <p:sldId id="301" r:id="rId10"/>
    <p:sldId id="302" r:id="rId11"/>
    <p:sldId id="303" r:id="rId12"/>
    <p:sldId id="304" r:id="rId13"/>
    <p:sldId id="305"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7" r:id="rId33"/>
    <p:sldId id="328" r:id="rId34"/>
    <p:sldId id="329" r:id="rId35"/>
    <p:sldId id="330" r:id="rId36"/>
    <p:sldId id="331" r:id="rId37"/>
    <p:sldId id="332" r:id="rId38"/>
    <p:sldId id="333" r:id="rId39"/>
    <p:sldId id="334" r:id="rId40"/>
    <p:sldId id="335" r:id="rId41"/>
  </p:sldIdLst>
  <p:sldSz cx="9144000" cy="6858000" type="screen4x3"/>
  <p:notesSz cx="7099300" cy="10236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249" userDrawn="1">
          <p15:clr>
            <a:srgbClr val="A4A3A4"/>
          </p15:clr>
        </p15:guide>
        <p15:guide id="5" pos="5511" userDrawn="1">
          <p15:clr>
            <a:srgbClr val="A4A3A4"/>
          </p15:clr>
        </p15:guide>
        <p15:guide id="7" orient="horz" pos="255" userDrawn="1">
          <p15:clr>
            <a:srgbClr val="A4A3A4"/>
          </p15:clr>
        </p15:guide>
        <p15:guide id="8" orient="horz" pos="4065"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98E6"/>
    <a:srgbClr val="4F81BD"/>
    <a:srgbClr val="ED81A2"/>
    <a:srgbClr val="E6E6E6"/>
    <a:srgbClr val="BBDFFD"/>
    <a:srgbClr val="F8D0DC"/>
    <a:srgbClr val="2F6ED5"/>
    <a:srgbClr val="FC4959"/>
    <a:srgbClr val="C8F0BE"/>
    <a:srgbClr val="A5E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2" autoAdjust="0"/>
    <p:restoredTop sz="78607" autoAdjust="0"/>
  </p:normalViewPr>
  <p:slideViewPr>
    <p:cSldViewPr>
      <p:cViewPr varScale="1">
        <p:scale>
          <a:sx n="60" d="100"/>
          <a:sy n="60" d="100"/>
        </p:scale>
        <p:origin x="480" y="60"/>
      </p:cViewPr>
      <p:guideLst>
        <p:guide pos="249"/>
        <p:guide pos="5511"/>
        <p:guide orient="horz" pos="255"/>
        <p:guide orient="horz" pos="40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1536"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1810"/>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1"/>
            <a:ext cx="3076364" cy="511810"/>
          </a:xfrm>
          <a:prstGeom prst="rect">
            <a:avLst/>
          </a:prstGeom>
        </p:spPr>
        <p:txBody>
          <a:bodyPr vert="horz" lIns="99057" tIns="49528" rIns="99057" bIns="49528" rtlCol="0"/>
          <a:lstStyle>
            <a:lvl1pPr algn="r">
              <a:defRPr sz="1300"/>
            </a:lvl1pPr>
          </a:lstStyle>
          <a:p>
            <a:fld id="{00FF6B47-079F-4EEE-9F0D-9EC631B72C00}" type="datetimeFigureOut">
              <a:rPr kumimoji="1" lang="ja-JP" altLang="en-US" smtClean="0"/>
              <a:t>2021/6/21</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09930" y="4862196"/>
            <a:ext cx="5679440" cy="4606290"/>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2614"/>
            <a:ext cx="3076364" cy="511810"/>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2614"/>
            <a:ext cx="3076364" cy="511810"/>
          </a:xfrm>
          <a:prstGeom prst="rect">
            <a:avLst/>
          </a:prstGeom>
        </p:spPr>
        <p:txBody>
          <a:bodyPr vert="horz" lIns="99057" tIns="49528" rIns="99057" bIns="49528" rtlCol="0" anchor="b"/>
          <a:lstStyle>
            <a:lvl1pPr algn="r">
              <a:defRPr sz="1300"/>
            </a:lvl1pPr>
          </a:lstStyle>
          <a:p>
            <a:fld id="{202C422B-44FF-4DB7-B2DC-4A0B1CF9BAD8}" type="slidenum">
              <a:rPr kumimoji="1" lang="ja-JP" altLang="en-US" smtClean="0"/>
              <a:t>‹#›</a:t>
            </a:fld>
            <a:endParaRPr kumimoji="1" lang="ja-JP" altLang="en-US"/>
          </a:p>
        </p:txBody>
      </p:sp>
    </p:spTree>
    <p:extLst>
      <p:ext uri="{BB962C8B-B14F-4D97-AF65-F5344CB8AC3E}">
        <p14:creationId xmlns:p14="http://schemas.microsoft.com/office/powerpoint/2010/main" val="1079280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歯肉炎についてお話します。</a:t>
            </a: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a:t>
            </a:fld>
            <a:endParaRPr kumimoji="1" lang="ja-JP" altLang="en-US"/>
          </a:p>
        </p:txBody>
      </p:sp>
    </p:spTree>
    <p:extLst>
      <p:ext uri="{BB962C8B-B14F-4D97-AF65-F5344CB8AC3E}">
        <p14:creationId xmlns:p14="http://schemas.microsoft.com/office/powerpoint/2010/main" val="301873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歯肉炎は丁寧なブラッシングと、規則正しい生活を心がけることで治ります。</a:t>
            </a:r>
          </a:p>
          <a:p>
            <a:pPr>
              <a:lnSpc>
                <a:spcPct val="150000"/>
              </a:lnSpc>
            </a:pPr>
            <a:r>
              <a:rPr kumimoji="1" lang="ja-JP" altLang="en-US" dirty="0" smtClean="0"/>
              <a:t>ただ、まれに若年齢者においても歯周炎（侵襲性歯周炎）にかかっている可能性もあるのでかかりつけの歯科で定期検診を受けましょう。</a:t>
            </a:r>
          </a:p>
          <a:p>
            <a:pPr>
              <a:lnSpc>
                <a:spcPct val="150000"/>
              </a:lnSpc>
            </a:pPr>
            <a:endParaRPr kumimoji="1" lang="ja-JP" altLang="en-US" dirty="0"/>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10</a:t>
            </a:fld>
            <a:endParaRPr kumimoji="1" lang="ja-JP" altLang="en-US"/>
          </a:p>
        </p:txBody>
      </p:sp>
    </p:spTree>
    <p:extLst>
      <p:ext uri="{BB962C8B-B14F-4D97-AF65-F5344CB8AC3E}">
        <p14:creationId xmlns:p14="http://schemas.microsoft.com/office/powerpoint/2010/main" val="27185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歯肉炎になるまでには段階があります。いきなり歯肉炎になるわけではなくて歯肉炎になりかけの状態があります。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11</a:t>
            </a:fld>
            <a:endParaRPr kumimoji="1" lang="ja-JP" altLang="en-US"/>
          </a:p>
        </p:txBody>
      </p:sp>
    </p:spTree>
    <p:extLst>
      <p:ext uri="{BB962C8B-B14F-4D97-AF65-F5344CB8AC3E}">
        <p14:creationId xmlns:p14="http://schemas.microsoft.com/office/powerpoint/2010/main" val="417868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学校の歯科健診では歯肉炎になりかけのものを</a:t>
            </a:r>
            <a:r>
              <a:rPr kumimoji="1" lang="en-US" altLang="ja-JP" dirty="0" smtClean="0">
                <a:latin typeface="+mn-ea"/>
              </a:rPr>
              <a:t>GO</a:t>
            </a:r>
            <a:r>
              <a:rPr kumimoji="1" lang="ja-JP" altLang="en-US" dirty="0" err="1" smtClean="0">
                <a:latin typeface="+mn-ea"/>
              </a:rPr>
              <a:t>、</a:t>
            </a:r>
            <a:r>
              <a:rPr kumimoji="1" lang="ja-JP" altLang="en-US" dirty="0" smtClean="0">
                <a:latin typeface="+mn-ea"/>
              </a:rPr>
              <a:t>歯肉炎の者を</a:t>
            </a:r>
            <a:r>
              <a:rPr kumimoji="1" lang="en-US" altLang="ja-JP" dirty="0" smtClean="0">
                <a:latin typeface="+mn-ea"/>
              </a:rPr>
              <a:t>G</a:t>
            </a:r>
            <a:r>
              <a:rPr kumimoji="1" lang="ja-JP" altLang="en-US" dirty="0" smtClean="0">
                <a:latin typeface="+mn-ea"/>
              </a:rPr>
              <a:t>と判定します。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12</a:t>
            </a:fld>
            <a:endParaRPr kumimoji="1" lang="ja-JP" altLang="en-US"/>
          </a:p>
        </p:txBody>
      </p:sp>
    </p:spTree>
    <p:extLst>
      <p:ext uri="{BB962C8B-B14F-4D97-AF65-F5344CB8AC3E}">
        <p14:creationId xmlns:p14="http://schemas.microsoft.com/office/powerpoint/2010/main" val="105827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こちらが健診結果のお知らせの見本</a:t>
            </a:r>
            <a:r>
              <a:rPr lang="ja-JP" altLang="en-US" dirty="0"/>
              <a:t>です</a:t>
            </a:r>
            <a:r>
              <a:rPr kumimoji="1" lang="ja-JP" altLang="en-US" dirty="0" smtClean="0"/>
              <a:t>。</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13</a:t>
            </a:fld>
            <a:endParaRPr kumimoji="1" lang="ja-JP" altLang="en-US"/>
          </a:p>
        </p:txBody>
      </p:sp>
    </p:spTree>
    <p:extLst>
      <p:ext uri="{BB962C8B-B14F-4D97-AF65-F5344CB8AC3E}">
        <p14:creationId xmlns:p14="http://schemas.microsoft.com/office/powerpoint/2010/main" val="72931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健康な歯肉と炎症のある歯肉の見分け方を説明します。</a:t>
            </a:r>
            <a:endParaRPr kumimoji="1" lang="en-US" altLang="ja-JP" dirty="0" smtClean="0">
              <a:latin typeface="+mn-ea"/>
            </a:endParaRPr>
          </a:p>
          <a:p>
            <a:pPr>
              <a:lnSpc>
                <a:spcPct val="150000"/>
              </a:lnSpc>
            </a:pPr>
            <a:r>
              <a:rPr kumimoji="1" lang="ja-JP" altLang="en-US" dirty="0" smtClean="0">
                <a:latin typeface="+mn-ea"/>
              </a:rPr>
              <a:t>まずは左の写真の健康な歯肉についてです。色は薄いピンク色で、さわった感触はひきしまり硬い、見た目の形は歯と歯の間にしっかりと入り込んで三角形に見える、歯磨き時の出血がないのが特徴です。</a:t>
            </a:r>
          </a:p>
          <a:p>
            <a:pPr>
              <a:lnSpc>
                <a:spcPct val="150000"/>
              </a:lnSpc>
            </a:pPr>
            <a:r>
              <a:rPr kumimoji="1" lang="ja-JP" altLang="en-US" dirty="0" smtClean="0">
                <a:latin typeface="+mn-ea"/>
              </a:rPr>
              <a:t>これに対して右の写真の歯肉炎は色は赤っぽい赤紫色、さわった感触は腫れてブヨブヨしている、見た目の形は丸く厚みをもってふくらんでいる、歯磨き程度の軽い刺激で</a:t>
            </a:r>
          </a:p>
          <a:p>
            <a:pPr>
              <a:lnSpc>
                <a:spcPct val="150000"/>
              </a:lnSpc>
            </a:pPr>
            <a:r>
              <a:rPr kumimoji="1" lang="ja-JP" altLang="en-US" dirty="0" smtClean="0">
                <a:latin typeface="+mn-ea"/>
              </a:rPr>
              <a:t>出血するといった状態です。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14</a:t>
            </a:fld>
            <a:endParaRPr kumimoji="1" lang="ja-JP" altLang="en-US"/>
          </a:p>
        </p:txBody>
      </p:sp>
    </p:spTree>
    <p:extLst>
      <p:ext uri="{BB962C8B-B14F-4D97-AF65-F5344CB8AC3E}">
        <p14:creationId xmlns:p14="http://schemas.microsoft.com/office/powerpoint/2010/main" val="494680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歯肉炎は自分で口の中を見ればわかります。鏡で自分のお口の中を観察してみましょう。</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15</a:t>
            </a:fld>
            <a:endParaRPr kumimoji="1" lang="ja-JP" altLang="en-US"/>
          </a:p>
        </p:txBody>
      </p:sp>
    </p:spTree>
    <p:extLst>
      <p:ext uri="{BB962C8B-B14F-4D97-AF65-F5344CB8AC3E}">
        <p14:creationId xmlns:p14="http://schemas.microsoft.com/office/powerpoint/2010/main" val="592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50000"/>
              </a:lnSpc>
              <a:buNone/>
            </a:pPr>
            <a:r>
              <a:rPr lang="ja-JP" altLang="en-US" dirty="0" smtClean="0">
                <a:latin typeface="+mn-ea"/>
              </a:rPr>
              <a:t>歯肉炎がどういうものかわかったところで、ここからは歯肉炎の原因について考えてみましょう。</a:t>
            </a:r>
            <a:endParaRPr lang="ja-JP" altLang="en-US" dirty="0">
              <a:latin typeface="+mn-ea"/>
            </a:endParaRPr>
          </a:p>
          <a:p>
            <a:pPr>
              <a:lnSpc>
                <a:spcPct val="150000"/>
              </a:lnSpc>
            </a:pPr>
            <a:r>
              <a:rPr kumimoji="1" lang="ja-JP" altLang="en-US" dirty="0" smtClean="0">
                <a:latin typeface="+mn-ea"/>
              </a:rPr>
              <a:t>どうして歯肉が腫れるのでしょうか？歯肉炎にならないためにはどうすればいいのでしょうか？</a:t>
            </a:r>
          </a:p>
          <a:p>
            <a:pPr>
              <a:lnSpc>
                <a:spcPct val="150000"/>
              </a:lnSpc>
            </a:pPr>
            <a:r>
              <a:rPr kumimoji="1" lang="ja-JP" altLang="en-US" dirty="0" smtClean="0">
                <a:latin typeface="+mn-ea"/>
              </a:rPr>
              <a:t>自分でできることは何かあるのでしょうか？</a:t>
            </a: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16</a:t>
            </a:fld>
            <a:endParaRPr kumimoji="1" lang="ja-JP" altLang="en-US"/>
          </a:p>
        </p:txBody>
      </p:sp>
    </p:spTree>
    <p:extLst>
      <p:ext uri="{BB962C8B-B14F-4D97-AF65-F5344CB8AC3E}">
        <p14:creationId xmlns:p14="http://schemas.microsoft.com/office/powerpoint/2010/main" val="139850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歯は外側からエナメル質、象牙質、歯髄という構成で作られており、図のように歯周組織に囲まれています。</a:t>
            </a:r>
            <a:endParaRPr kumimoji="1" lang="en-US" altLang="ja-JP" dirty="0" smtClean="0">
              <a:latin typeface="+mn-ea"/>
            </a:endParaRPr>
          </a:p>
          <a:p>
            <a:pPr>
              <a:lnSpc>
                <a:spcPct val="150000"/>
              </a:lnSpc>
            </a:pPr>
            <a:r>
              <a:rPr kumimoji="1" lang="ja-JP" altLang="en-US" dirty="0" smtClean="0">
                <a:latin typeface="+mn-ea"/>
              </a:rPr>
              <a:t>歯周組織で一番外側を覆っているのが歯肉です。</a:t>
            </a:r>
            <a:endParaRPr kumimoji="1" lang="en-US" altLang="ja-JP" dirty="0" smtClean="0">
              <a:latin typeface="+mn-ea"/>
            </a:endParaRPr>
          </a:p>
          <a:p>
            <a:pPr>
              <a:lnSpc>
                <a:spcPct val="150000"/>
              </a:lnSpc>
            </a:pPr>
            <a:r>
              <a:rPr kumimoji="1" lang="ja-JP" altLang="en-US" dirty="0" smtClean="0">
                <a:latin typeface="+mn-ea"/>
              </a:rPr>
              <a:t>この歯肉に炎症が起こるのが歯肉炎です。</a:t>
            </a:r>
            <a:endParaRPr kumimoji="1" lang="en-US" altLang="ja-JP" dirty="0" smtClean="0">
              <a:latin typeface="+mn-ea"/>
            </a:endParaRPr>
          </a:p>
          <a:p>
            <a:pPr>
              <a:lnSpc>
                <a:spcPct val="150000"/>
              </a:lnSpc>
            </a:pPr>
            <a:r>
              <a:rPr kumimoji="1" lang="ja-JP" altLang="en-US" dirty="0" smtClean="0">
                <a:latin typeface="+mn-ea"/>
              </a:rPr>
              <a:t>歯肉炎を放置し、歯周組織全体に炎症の影響が出てくると歯周炎になります。</a:t>
            </a:r>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17</a:t>
            </a:fld>
            <a:endParaRPr kumimoji="1" lang="ja-JP" altLang="en-US"/>
          </a:p>
        </p:txBody>
      </p:sp>
    </p:spTree>
    <p:extLst>
      <p:ext uri="{BB962C8B-B14F-4D97-AF65-F5344CB8AC3E}">
        <p14:creationId xmlns:p14="http://schemas.microsoft.com/office/powerpoint/2010/main" val="870478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歯肉炎が起こる仕組みについて説明します。</a:t>
            </a:r>
            <a:endParaRPr kumimoji="1" lang="en-US" altLang="ja-JP" dirty="0" smtClean="0">
              <a:latin typeface="+mn-ea"/>
            </a:endParaRPr>
          </a:p>
          <a:p>
            <a:pPr>
              <a:lnSpc>
                <a:spcPct val="150000"/>
              </a:lnSpc>
            </a:pPr>
            <a:r>
              <a:rPr kumimoji="1" lang="ja-JP" altLang="en-US" dirty="0" smtClean="0">
                <a:latin typeface="+mn-ea"/>
              </a:rPr>
              <a:t>歯肉炎はみがき残した歯垢（プラーク）からはじまります。</a:t>
            </a:r>
            <a:endParaRPr kumimoji="1" lang="en-US" altLang="ja-JP" dirty="0" smtClean="0">
              <a:latin typeface="+mn-ea"/>
            </a:endParaRPr>
          </a:p>
          <a:p>
            <a:pPr>
              <a:lnSpc>
                <a:spcPct val="150000"/>
              </a:lnSpc>
            </a:pPr>
            <a:r>
              <a:rPr kumimoji="1" lang="ja-JP" altLang="en-US" dirty="0" smtClean="0">
                <a:latin typeface="+mn-ea"/>
              </a:rPr>
              <a:t>この歯垢（プラーク）がたまってくると歯肉が腫れたり、歯石がついてきます。</a:t>
            </a:r>
            <a:endParaRPr kumimoji="1" lang="en-US" altLang="ja-JP" dirty="0" smtClean="0">
              <a:latin typeface="+mn-ea"/>
            </a:endParaRPr>
          </a:p>
          <a:p>
            <a:pPr>
              <a:lnSpc>
                <a:spcPct val="150000"/>
              </a:lnSpc>
            </a:pPr>
            <a:r>
              <a:rPr kumimoji="1" lang="ja-JP" altLang="en-US" dirty="0" smtClean="0">
                <a:latin typeface="+mn-ea"/>
              </a:rPr>
              <a:t>ただし、歯肉炎の段階では歯槽骨の破壊・吸収はありません。</a:t>
            </a: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18</a:t>
            </a:fld>
            <a:endParaRPr kumimoji="1" lang="ja-JP" altLang="en-US"/>
          </a:p>
        </p:txBody>
      </p:sp>
    </p:spTree>
    <p:extLst>
      <p:ext uri="{BB962C8B-B14F-4D97-AF65-F5344CB8AC3E}">
        <p14:creationId xmlns:p14="http://schemas.microsoft.com/office/powerpoint/2010/main" val="205868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歯垢（プラーク）は細菌のかたまりです。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19</a:t>
            </a:fld>
            <a:endParaRPr kumimoji="1" lang="ja-JP" altLang="en-US"/>
          </a:p>
        </p:txBody>
      </p:sp>
    </p:spTree>
    <p:extLst>
      <p:ext uri="{BB962C8B-B14F-4D97-AF65-F5344CB8AC3E}">
        <p14:creationId xmlns:p14="http://schemas.microsoft.com/office/powerpoint/2010/main" val="327603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歯肉炎ってどんな病気かわかりますか？歯肉炎は歯肉の病気のことで今日はその歯肉炎について解説していきたいと思います。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a:t>
            </a:fld>
            <a:endParaRPr kumimoji="1" lang="ja-JP" altLang="en-US"/>
          </a:p>
        </p:txBody>
      </p:sp>
    </p:spTree>
    <p:extLst>
      <p:ext uri="{BB962C8B-B14F-4D97-AF65-F5344CB8AC3E}">
        <p14:creationId xmlns:p14="http://schemas.microsoft.com/office/powerpoint/2010/main" val="373790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この歯垢（プラーク）を顕微鏡でのぞいてみると、たくさんの細菌が動いているのがわかります。</a:t>
            </a:r>
          </a:p>
          <a:p>
            <a:pPr>
              <a:lnSpc>
                <a:spcPct val="150000"/>
              </a:lnSpc>
            </a:pPr>
            <a:r>
              <a:rPr kumimoji="1" lang="ja-JP" altLang="en-US" dirty="0" smtClean="0"/>
              <a:t>みがき残しの歯垢（プラーク）にこんなにたくさんの細菌がいるなんて想像できましたか？</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20</a:t>
            </a:fld>
            <a:endParaRPr kumimoji="1" lang="ja-JP" altLang="en-US"/>
          </a:p>
        </p:txBody>
      </p:sp>
    </p:spTree>
    <p:extLst>
      <p:ext uri="{BB962C8B-B14F-4D97-AF65-F5344CB8AC3E}">
        <p14:creationId xmlns:p14="http://schemas.microsoft.com/office/powerpoint/2010/main" val="335542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歯垢（プラーク）を放置すると石灰化して歯石になります。歯石になると歯ブラシでは除去できません。</a:t>
            </a:r>
            <a:endParaRPr kumimoji="1" lang="en-US" altLang="ja-JP" dirty="0" smtClean="0">
              <a:latin typeface="+mn-ea"/>
            </a:endParaRPr>
          </a:p>
          <a:p>
            <a:pPr>
              <a:lnSpc>
                <a:spcPct val="150000"/>
              </a:lnSpc>
            </a:pPr>
            <a:r>
              <a:rPr kumimoji="1" lang="ja-JP" altLang="en-US" dirty="0" smtClean="0">
                <a:latin typeface="+mn-ea"/>
              </a:rPr>
              <a:t>こちらの図では歯槽骨の破壊を引き起こしています。これは歯周炎のはじまりです。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21</a:t>
            </a:fld>
            <a:endParaRPr kumimoji="1" lang="ja-JP" altLang="en-US"/>
          </a:p>
        </p:txBody>
      </p:sp>
    </p:spTree>
    <p:extLst>
      <p:ext uri="{BB962C8B-B14F-4D97-AF65-F5344CB8AC3E}">
        <p14:creationId xmlns:p14="http://schemas.microsoft.com/office/powerpoint/2010/main" val="4061149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さらに歯垢（プラーク）、歯石を放置すると歯石が歯の根元まで増えていき、歯周ポケットが深くなり、歯を支える骨が壊されていきます。放置すると歯がグラグラして抜けてしまいます。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22</a:t>
            </a:fld>
            <a:endParaRPr kumimoji="1" lang="ja-JP" altLang="en-US"/>
          </a:p>
        </p:txBody>
      </p:sp>
    </p:spTree>
    <p:extLst>
      <p:ext uri="{BB962C8B-B14F-4D97-AF65-F5344CB8AC3E}">
        <p14:creationId xmlns:p14="http://schemas.microsoft.com/office/powerpoint/2010/main" val="30098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以上のことから、みがき残し</a:t>
            </a:r>
            <a:r>
              <a:rPr lang="ja-JP" altLang="en-US" dirty="0" smtClean="0"/>
              <a:t>がないよう、歯から</a:t>
            </a:r>
            <a:r>
              <a:rPr kumimoji="1" lang="ja-JP" altLang="en-US" dirty="0" smtClean="0"/>
              <a:t>歯垢（プラーク）をとることはとても大切です。このことをプラークコントロールと言います。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23</a:t>
            </a:fld>
            <a:endParaRPr kumimoji="1" lang="ja-JP" altLang="en-US"/>
          </a:p>
        </p:txBody>
      </p:sp>
    </p:spTree>
    <p:extLst>
      <p:ext uri="{BB962C8B-B14F-4D97-AF65-F5344CB8AC3E}">
        <p14:creationId xmlns:p14="http://schemas.microsoft.com/office/powerpoint/2010/main" val="2191408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mn-ea"/>
              </a:rPr>
              <a:t>これで</a:t>
            </a:r>
            <a:r>
              <a:rPr kumimoji="1" lang="ja-JP" altLang="en-US" dirty="0" smtClean="0">
                <a:latin typeface="+mn-ea"/>
              </a:rPr>
              <a:t>歯肉炎について理解ができたと思います。</a:t>
            </a:r>
            <a:endParaRPr kumimoji="1" lang="en-US" altLang="ja-JP" dirty="0" smtClean="0">
              <a:latin typeface="+mn-ea"/>
            </a:endParaRPr>
          </a:p>
          <a:p>
            <a:pPr>
              <a:lnSpc>
                <a:spcPct val="150000"/>
              </a:lnSpc>
            </a:pPr>
            <a:r>
              <a:rPr kumimoji="1" lang="ja-JP" altLang="en-US" dirty="0" smtClean="0">
                <a:latin typeface="+mn-ea"/>
              </a:rPr>
              <a:t>ここからは歯肉炎予防について説明します。</a:t>
            </a:r>
            <a:endParaRPr kumimoji="1" lang="en-US" altLang="ja-JP" dirty="0" smtClean="0">
              <a:latin typeface="+mn-ea"/>
            </a:endParaRPr>
          </a:p>
          <a:p>
            <a:pPr>
              <a:lnSpc>
                <a:spcPct val="150000"/>
              </a:lnSpc>
            </a:pPr>
            <a:r>
              <a:rPr kumimoji="1" lang="ja-JP" altLang="en-US" dirty="0" smtClean="0">
                <a:latin typeface="+mn-ea"/>
              </a:rPr>
              <a:t>歯肉炎予防のポイント</a:t>
            </a:r>
            <a:r>
              <a:rPr kumimoji="1" lang="en-US" altLang="ja-JP" dirty="0" smtClean="0">
                <a:latin typeface="+mn-ea"/>
              </a:rPr>
              <a:t>3</a:t>
            </a:r>
            <a:r>
              <a:rPr kumimoji="1" lang="ja-JP" altLang="en-US" dirty="0" smtClean="0">
                <a:latin typeface="+mn-ea"/>
              </a:rPr>
              <a:t>つです。</a:t>
            </a:r>
            <a:endParaRPr kumimoji="1" lang="en-US" altLang="ja-JP" dirty="0" smtClean="0">
              <a:latin typeface="+mn-ea"/>
            </a:endParaRPr>
          </a:p>
          <a:p>
            <a:pPr>
              <a:lnSpc>
                <a:spcPct val="150000"/>
              </a:lnSpc>
            </a:pPr>
            <a:r>
              <a:rPr kumimoji="1" lang="ja-JP" altLang="en-US" dirty="0" smtClean="0">
                <a:latin typeface="+mn-ea"/>
              </a:rPr>
              <a:t>一つ目が丁寧な歯みがき、二つ目が規則正しい生活、三つ目が定期的な歯科健診</a:t>
            </a:r>
            <a:r>
              <a:rPr lang="ja-JP" altLang="en-US" dirty="0">
                <a:latin typeface="+mn-ea"/>
              </a:rPr>
              <a:t>で</a:t>
            </a:r>
            <a:r>
              <a:rPr kumimoji="1" lang="ja-JP" altLang="en-US" dirty="0" smtClean="0">
                <a:latin typeface="+mn-ea"/>
              </a:rPr>
              <a:t>す。</a:t>
            </a: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24</a:t>
            </a:fld>
            <a:endParaRPr kumimoji="1" lang="ja-JP" altLang="en-US"/>
          </a:p>
        </p:txBody>
      </p:sp>
    </p:spTree>
    <p:extLst>
      <p:ext uri="{BB962C8B-B14F-4D97-AF65-F5344CB8AC3E}">
        <p14:creationId xmlns:p14="http://schemas.microsoft.com/office/powerpoint/2010/main" val="3237371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丁寧な歯みがきがプラークコントロールにはかかせません。</a:t>
            </a:r>
          </a:p>
          <a:p>
            <a:pPr>
              <a:lnSpc>
                <a:spcPct val="150000"/>
              </a:lnSpc>
            </a:pPr>
            <a:r>
              <a:rPr kumimoji="1" lang="ja-JP" altLang="en-US" dirty="0" smtClean="0">
                <a:latin typeface="+mn-ea"/>
              </a:rPr>
              <a:t>歯ブラシのあて方をマスターしましょう。歯の外側・内側、歯と歯肉の境い目、前歯・奥歯とそれぞれあて方を考えて磨きましょう。歯と歯肉の境い目は図のように歯に対して</a:t>
            </a:r>
            <a:r>
              <a:rPr kumimoji="1" lang="en-US" altLang="ja-JP" dirty="0" smtClean="0">
                <a:latin typeface="+mn-ea"/>
              </a:rPr>
              <a:t>45</a:t>
            </a:r>
            <a:r>
              <a:rPr kumimoji="1" lang="ja-JP" altLang="en-US" dirty="0" smtClean="0">
                <a:latin typeface="+mn-ea"/>
              </a:rPr>
              <a:t>度の角度に歯ブラシが当たるようにして小刻みに磨きましょう。</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25</a:t>
            </a:fld>
            <a:endParaRPr kumimoji="1" lang="ja-JP" altLang="en-US"/>
          </a:p>
        </p:txBody>
      </p:sp>
    </p:spTree>
    <p:extLst>
      <p:ext uri="{BB962C8B-B14F-4D97-AF65-F5344CB8AC3E}">
        <p14:creationId xmlns:p14="http://schemas.microsoft.com/office/powerpoint/2010/main" val="3748674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latin typeface="+mn-ea"/>
              </a:rPr>
              <a:t>歯と歯の間もしっかりみがきましょう。</a:t>
            </a:r>
            <a:endParaRPr kumimoji="1" lang="en-US" altLang="ja-JP" dirty="0" smtClean="0">
              <a:latin typeface="+mn-ea"/>
            </a:endParaRPr>
          </a:p>
          <a:p>
            <a:pPr>
              <a:lnSpc>
                <a:spcPct val="150000"/>
              </a:lnSpc>
            </a:pPr>
            <a:r>
              <a:rPr kumimoji="1" lang="ja-JP" altLang="en-US" dirty="0" smtClean="0">
                <a:latin typeface="+mn-ea"/>
              </a:rPr>
              <a:t>デンタルフロスは歯と歯の間の</a:t>
            </a:r>
            <a:r>
              <a:rPr lang="ja-JP" altLang="en-US" dirty="0">
                <a:latin typeface="+mn-ea"/>
              </a:rPr>
              <a:t>汚れ</a:t>
            </a:r>
            <a:r>
              <a:rPr lang="ja-JP" altLang="en-US" dirty="0" smtClean="0">
                <a:latin typeface="+mn-ea"/>
              </a:rPr>
              <a:t>の除去</a:t>
            </a:r>
            <a:r>
              <a:rPr kumimoji="1" lang="ja-JP" altLang="en-US" dirty="0" smtClean="0">
                <a:latin typeface="+mn-ea"/>
              </a:rPr>
              <a:t>に有効です。</a:t>
            </a: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26</a:t>
            </a:fld>
            <a:endParaRPr kumimoji="1" lang="ja-JP" altLang="en-US"/>
          </a:p>
        </p:txBody>
      </p:sp>
    </p:spTree>
    <p:extLst>
      <p:ext uri="{BB962C8B-B14F-4D97-AF65-F5344CB8AC3E}">
        <p14:creationId xmlns:p14="http://schemas.microsoft.com/office/powerpoint/2010/main" val="2977754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en-US" altLang="ja-JP" dirty="0" smtClean="0">
                <a:latin typeface="+mn-ea"/>
              </a:rPr>
              <a:t>6</a:t>
            </a:r>
            <a:r>
              <a:rPr kumimoji="1" lang="ja-JP" altLang="en-US" dirty="0" smtClean="0">
                <a:latin typeface="+mn-ea"/>
              </a:rPr>
              <a:t>歳から</a:t>
            </a:r>
            <a:r>
              <a:rPr lang="en-US" altLang="ja-JP" dirty="0" smtClean="0">
                <a:latin typeface="+mn-ea"/>
              </a:rPr>
              <a:t>12</a:t>
            </a:r>
            <a:r>
              <a:rPr lang="ja-JP" altLang="en-US" dirty="0" smtClean="0">
                <a:latin typeface="+mn-ea"/>
              </a:rPr>
              <a:t>歳は乳歯から永久歯へと生え変わる時期です。</a:t>
            </a:r>
            <a:endParaRPr lang="en-US" altLang="ja-JP" dirty="0" smtClean="0">
              <a:latin typeface="+mn-ea"/>
            </a:endParaRPr>
          </a:p>
          <a:p>
            <a:pPr marL="0" indent="0">
              <a:lnSpc>
                <a:spcPct val="150000"/>
              </a:lnSpc>
              <a:buNone/>
            </a:pPr>
            <a:r>
              <a:rPr lang="ja-JP" altLang="en-US" dirty="0" smtClean="0">
                <a:latin typeface="+mn-ea"/>
              </a:rPr>
              <a:t>乳歯がグラグラしていたり、生えかけの</a:t>
            </a:r>
            <a:r>
              <a:rPr lang="ja-JP" altLang="en-US" dirty="0">
                <a:latin typeface="+mn-ea"/>
              </a:rPr>
              <a:t>永久歯が混在し</a:t>
            </a:r>
            <a:r>
              <a:rPr lang="ja-JP" altLang="en-US" dirty="0" smtClean="0">
                <a:latin typeface="+mn-ea"/>
              </a:rPr>
              <a:t>プラークコントロールは</a:t>
            </a:r>
            <a:r>
              <a:rPr lang="ja-JP" altLang="en-US" dirty="0">
                <a:latin typeface="+mn-ea"/>
              </a:rPr>
              <a:t>非常に</a:t>
            </a:r>
            <a:r>
              <a:rPr lang="ja-JP" altLang="en-US" dirty="0" smtClean="0">
                <a:latin typeface="+mn-ea"/>
              </a:rPr>
              <a:t>難しいです。歯を一本一本丁寧に磨きましょう。</a:t>
            </a:r>
            <a:endParaRPr lang="en-US" altLang="ja-JP" dirty="0">
              <a:latin typeface="+mn-ea"/>
            </a:endParaRPr>
          </a:p>
          <a:p>
            <a:pPr marL="0" indent="0">
              <a:lnSpc>
                <a:spcPct val="150000"/>
              </a:lnSpc>
              <a:buNone/>
            </a:pPr>
            <a:endParaRPr lang="en-US" altLang="ja-JP"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27</a:t>
            </a:fld>
            <a:endParaRPr kumimoji="1" lang="ja-JP" altLang="en-US"/>
          </a:p>
        </p:txBody>
      </p:sp>
    </p:spTree>
    <p:extLst>
      <p:ext uri="{BB962C8B-B14F-4D97-AF65-F5344CB8AC3E}">
        <p14:creationId xmlns:p14="http://schemas.microsoft.com/office/powerpoint/2010/main" val="291093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pPr>
            <a:r>
              <a:rPr lang="ja-JP" altLang="en-US" dirty="0">
                <a:latin typeface="+mn-ea"/>
              </a:rPr>
              <a:t>乳歯が抜けている場合は、歯ブラシを縦や斜めにして、抜けた所の前後を磨いて下さい</a:t>
            </a:r>
            <a:r>
              <a:rPr lang="ja-JP" altLang="en-US" dirty="0" smtClean="0">
                <a:latin typeface="+mn-ea"/>
              </a:rPr>
              <a:t>。</a:t>
            </a:r>
            <a:endParaRPr lang="en-US" altLang="ja-JP" dirty="0" smtClean="0">
              <a:latin typeface="+mn-ea"/>
            </a:endParaRPr>
          </a:p>
          <a:p>
            <a:pPr>
              <a:lnSpc>
                <a:spcPct val="150000"/>
              </a:lnSpc>
            </a:pPr>
            <a:r>
              <a:rPr lang="ja-JP" altLang="en-US" dirty="0" smtClean="0">
                <a:latin typeface="+mn-ea"/>
              </a:rPr>
              <a:t>奥歯</a:t>
            </a:r>
            <a:r>
              <a:rPr lang="ja-JP" altLang="en-US" dirty="0">
                <a:latin typeface="+mn-ea"/>
              </a:rPr>
              <a:t>が生えてくる途中で、高さが低い場合は、歯ブラシを口の横から入れて、手前の歯をよける感じで、毛先を嚙み合わせの面に当てて下さい</a:t>
            </a:r>
            <a:r>
              <a:rPr lang="ja-JP" altLang="en-US" dirty="0" smtClean="0">
                <a:latin typeface="+mn-ea"/>
              </a:rPr>
              <a:t>。</a:t>
            </a:r>
            <a:endParaRPr lang="en-US" altLang="ja-JP" dirty="0" smtClean="0">
              <a:latin typeface="+mn-ea"/>
            </a:endParaRPr>
          </a:p>
          <a:p>
            <a:pPr>
              <a:lnSpc>
                <a:spcPct val="150000"/>
              </a:lnSpc>
            </a:pPr>
            <a:r>
              <a:rPr lang="ja-JP" altLang="en-US" dirty="0" smtClean="0">
                <a:latin typeface="+mn-ea"/>
              </a:rPr>
              <a:t>歯</a:t>
            </a:r>
            <a:r>
              <a:rPr lang="ja-JP" altLang="en-US" dirty="0">
                <a:latin typeface="+mn-ea"/>
              </a:rPr>
              <a:t>並びが悪くて、歯が飛び出していたり、引っ込んでいる場合は、歯ブラシを縦にして、</a:t>
            </a:r>
            <a:r>
              <a:rPr lang="en-US" altLang="ja-JP" dirty="0">
                <a:latin typeface="+mn-ea"/>
              </a:rPr>
              <a:t>1</a:t>
            </a:r>
            <a:r>
              <a:rPr lang="ja-JP" altLang="en-US" dirty="0">
                <a:latin typeface="+mn-ea"/>
              </a:rPr>
              <a:t>本ずつ磨いて下さい。</a:t>
            </a:r>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502D133C-E142-45C5-BEE5-F636DD29DA84}" type="slidenum">
              <a:rPr lang="ja-JP" altLang="en-US" smtClean="0">
                <a:latin typeface="游ゴシック" pitchFamily="50" charset="-128"/>
              </a:rPr>
              <a:pPr/>
              <a:t>28</a:t>
            </a:fld>
            <a:endParaRPr lang="ja-JP" altLang="en-US">
              <a:latin typeface="游ゴシック" pitchFamily="50" charset="-128"/>
            </a:endParaRPr>
          </a:p>
        </p:txBody>
      </p:sp>
    </p:spTree>
    <p:extLst>
      <p:ext uri="{BB962C8B-B14F-4D97-AF65-F5344CB8AC3E}">
        <p14:creationId xmlns:p14="http://schemas.microsoft.com/office/powerpoint/2010/main" val="610435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ja-JP" altLang="en-US" dirty="0" smtClean="0">
                <a:latin typeface="+mn-ea"/>
              </a:rPr>
              <a:t>歯みがきを習慣づけましょう。</a:t>
            </a:r>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dirty="0" smtClean="0">
                <a:latin typeface="+mn-ea"/>
              </a:rPr>
              <a:t>毎食後、歯をみがくように心がけ、特に寝る前の歯みがきをより丁寧に行いましょう。</a:t>
            </a:r>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dirty="0" smtClean="0">
                <a:latin typeface="+mn-ea"/>
              </a:rPr>
              <a:t>歯を磨くときには自分で順番を決めて歯みがきすると、磨き忘れがなくなり、良いと思います。</a:t>
            </a: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29</a:t>
            </a:fld>
            <a:endParaRPr kumimoji="1" lang="ja-JP" altLang="en-US"/>
          </a:p>
        </p:txBody>
      </p:sp>
    </p:spTree>
    <p:extLst>
      <p:ext uri="{BB962C8B-B14F-4D97-AF65-F5344CB8AC3E}">
        <p14:creationId xmlns:p14="http://schemas.microsoft.com/office/powerpoint/2010/main" val="410579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こちらの写真の歯肉をよく見てください。歯と歯の間、歯のまわりの歯肉が腫れて赤くなっているのがわかると思います。</a:t>
            </a:r>
          </a:p>
          <a:p>
            <a:r>
              <a:rPr kumimoji="1" lang="ja-JP" altLang="en-US" dirty="0" smtClean="0"/>
              <a:t>ちなみにこの歯肉を指で触ると「ぶよぶよ」しています。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3</a:t>
            </a:fld>
            <a:endParaRPr kumimoji="1" lang="ja-JP" altLang="en-US"/>
          </a:p>
        </p:txBody>
      </p:sp>
    </p:spTree>
    <p:extLst>
      <p:ext uri="{BB962C8B-B14F-4D97-AF65-F5344CB8AC3E}">
        <p14:creationId xmlns:p14="http://schemas.microsoft.com/office/powerpoint/2010/main" val="3926308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歯肉炎予防の二つ目は規則正しい生活です。</a:t>
            </a:r>
          </a:p>
          <a:p>
            <a:pPr>
              <a:lnSpc>
                <a:spcPct val="150000"/>
              </a:lnSpc>
            </a:pPr>
            <a:r>
              <a:rPr kumimoji="1" lang="ja-JP" altLang="en-US" dirty="0" smtClean="0"/>
              <a:t>規則正しい生活は大切です。そして正しい食習慣をしましょう。</a:t>
            </a: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30</a:t>
            </a:fld>
            <a:endParaRPr kumimoji="1" lang="ja-JP" altLang="en-US"/>
          </a:p>
        </p:txBody>
      </p:sp>
    </p:spTree>
    <p:extLst>
      <p:ext uri="{BB962C8B-B14F-4D97-AF65-F5344CB8AC3E}">
        <p14:creationId xmlns:p14="http://schemas.microsoft.com/office/powerpoint/2010/main" val="1272624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早寝早起きをしていますか？夜更かししていませんか？睡眠を毎日しっかりとれていますか？朝食をきちんと食べていますか？夕食が不規則ではないですか？</a:t>
            </a:r>
          </a:p>
          <a:p>
            <a:pPr>
              <a:lnSpc>
                <a:spcPct val="150000"/>
              </a:lnSpc>
            </a:pPr>
            <a:r>
              <a:rPr kumimoji="1" lang="ja-JP" altLang="en-US" dirty="0" smtClean="0"/>
              <a:t>だらだら飲食していませんか？　規則正しく生活し、正しい食習慣を身につけましょう。</a:t>
            </a:r>
          </a:p>
          <a:p>
            <a:pPr>
              <a:lnSpc>
                <a:spcPct val="150000"/>
              </a:lnSpc>
            </a:pPr>
            <a:endParaRPr kumimoji="1" lang="ja-JP" altLang="en-US" dirty="0"/>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31</a:t>
            </a:fld>
            <a:endParaRPr kumimoji="1" lang="ja-JP" altLang="en-US"/>
          </a:p>
        </p:txBody>
      </p:sp>
    </p:spTree>
    <p:extLst>
      <p:ext uri="{BB962C8B-B14F-4D97-AF65-F5344CB8AC3E}">
        <p14:creationId xmlns:p14="http://schemas.microsoft.com/office/powerpoint/2010/main" val="2681764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50000"/>
              </a:lnSpc>
              <a:buNone/>
            </a:pPr>
            <a:r>
              <a:rPr lang="ja-JP" altLang="en-US" dirty="0" smtClean="0">
                <a:latin typeface="+mn-ea"/>
              </a:rPr>
              <a:t>歯肉炎予防の</a:t>
            </a:r>
            <a:r>
              <a:rPr lang="en-US" altLang="ja-JP" dirty="0" smtClean="0">
                <a:latin typeface="+mn-ea"/>
              </a:rPr>
              <a:t>3</a:t>
            </a:r>
            <a:r>
              <a:rPr lang="ja-JP" altLang="en-US" dirty="0" smtClean="0">
                <a:latin typeface="+mn-ea"/>
              </a:rPr>
              <a:t>つ目は定期的な歯科健診です。</a:t>
            </a:r>
            <a:endParaRPr lang="en-US" altLang="ja-JP" dirty="0" smtClean="0">
              <a:latin typeface="+mn-ea"/>
            </a:endParaRPr>
          </a:p>
          <a:p>
            <a:pPr marL="0" indent="0">
              <a:lnSpc>
                <a:spcPct val="150000"/>
              </a:lnSpc>
              <a:buNone/>
            </a:pPr>
            <a:r>
              <a:rPr lang="ja-JP" altLang="en-US" dirty="0" smtClean="0">
                <a:latin typeface="+mn-ea"/>
              </a:rPr>
              <a:t>歯肉炎やむし歯のチェックをうけることと、自分にあった歯みがき指導をうけることが大切です。</a:t>
            </a:r>
            <a:endParaRPr lang="en-US" altLang="ja-JP" dirty="0" smtClean="0">
              <a:latin typeface="+mn-ea"/>
            </a:endParaRPr>
          </a:p>
          <a:p>
            <a:pPr marL="0" indent="0">
              <a:lnSpc>
                <a:spcPct val="150000"/>
              </a:lnSpc>
              <a:buNone/>
            </a:pPr>
            <a:r>
              <a:rPr lang="ja-JP" altLang="en-US" dirty="0" smtClean="0">
                <a:latin typeface="+mn-ea"/>
              </a:rPr>
              <a:t>痛み</a:t>
            </a:r>
            <a:r>
              <a:rPr lang="ja-JP" altLang="en-US" dirty="0">
                <a:latin typeface="+mn-ea"/>
              </a:rPr>
              <a:t>などの自覚症状が出てから来院</a:t>
            </a:r>
            <a:r>
              <a:rPr lang="ja-JP" altLang="en-US" dirty="0" smtClean="0">
                <a:latin typeface="+mn-ea"/>
              </a:rPr>
              <a:t>することがないよう定期的に歯科医院に通うようにしましょう。</a:t>
            </a:r>
            <a:endParaRPr lang="en-US" altLang="ja-JP" dirty="0">
              <a:latin typeface="+mn-ea"/>
            </a:endParaRPr>
          </a:p>
          <a:p>
            <a:pPr marL="0" indent="0">
              <a:lnSpc>
                <a:spcPct val="150000"/>
              </a:lnSpc>
              <a:buNone/>
            </a:pPr>
            <a:endParaRPr lang="en-US" altLang="ja-JP"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32</a:t>
            </a:fld>
            <a:endParaRPr kumimoji="1" lang="ja-JP" altLang="en-US"/>
          </a:p>
        </p:txBody>
      </p:sp>
    </p:spTree>
    <p:extLst>
      <p:ext uri="{BB962C8B-B14F-4D97-AF65-F5344CB8AC3E}">
        <p14:creationId xmlns:p14="http://schemas.microsoft.com/office/powerpoint/2010/main" val="4252080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正しい歯磨き、規則正しい生活習慣に加えて歯医者さんでの定期健診を受ければ安心です。</a:t>
            </a:r>
          </a:p>
          <a:p>
            <a:pPr>
              <a:lnSpc>
                <a:spcPct val="150000"/>
              </a:lnSpc>
            </a:pP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33</a:t>
            </a:fld>
            <a:endParaRPr kumimoji="1" lang="ja-JP" altLang="en-US"/>
          </a:p>
        </p:txBody>
      </p:sp>
    </p:spTree>
    <p:extLst>
      <p:ext uri="{BB962C8B-B14F-4D97-AF65-F5344CB8AC3E}">
        <p14:creationId xmlns:p14="http://schemas.microsoft.com/office/powerpoint/2010/main" val="1105015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まとめ</a:t>
            </a:r>
            <a:r>
              <a:rPr lang="ja-JP" altLang="en-US" dirty="0"/>
              <a:t>です</a:t>
            </a:r>
            <a:r>
              <a:rPr kumimoji="1" lang="ja-JP" altLang="en-US" dirty="0" smtClean="0"/>
              <a:t>。</a:t>
            </a:r>
            <a:endParaRPr kumimoji="1" lang="en-US" altLang="ja-JP" dirty="0" smtClean="0"/>
          </a:p>
          <a:p>
            <a:pPr>
              <a:lnSpc>
                <a:spcPct val="150000"/>
              </a:lnSpc>
            </a:pPr>
            <a:r>
              <a:rPr kumimoji="1" lang="ja-JP" altLang="en-US" dirty="0" smtClean="0"/>
              <a:t>歯肉炎は、歯垢（プラーク）が原因でおこる歯肉の病気です。痛みはほとんどありません。</a:t>
            </a:r>
          </a:p>
          <a:p>
            <a:pPr>
              <a:lnSpc>
                <a:spcPct val="150000"/>
              </a:lnSpc>
            </a:pPr>
            <a:r>
              <a:rPr kumimoji="1" lang="ja-JP" altLang="en-US" dirty="0" smtClean="0"/>
              <a:t>自分で鏡を見て、歯肉が健康かチェックする習慣をつけましょう。</a:t>
            </a:r>
            <a:endParaRPr kumimoji="1" lang="en-US" altLang="ja-JP" dirty="0" smtClean="0"/>
          </a:p>
          <a:p>
            <a:pPr>
              <a:lnSpc>
                <a:spcPct val="150000"/>
              </a:lnSpc>
            </a:pPr>
            <a:r>
              <a:rPr kumimoji="1" lang="ja-JP" altLang="en-US" dirty="0" smtClean="0"/>
              <a:t>歯肉炎予防には①ていねいな歯みがき②規則正しい生活③定期的な歯科健診</a:t>
            </a:r>
            <a:endParaRPr kumimoji="1" lang="en-US" altLang="ja-JP" dirty="0" smtClean="0"/>
          </a:p>
          <a:p>
            <a:pPr>
              <a:lnSpc>
                <a:spcPct val="150000"/>
              </a:lnSpc>
            </a:pPr>
            <a:r>
              <a:rPr kumimoji="1" lang="ja-JP" altLang="en-US" dirty="0" smtClean="0"/>
              <a:t>がポイントになります。</a:t>
            </a:r>
          </a:p>
          <a:p>
            <a:pPr>
              <a:lnSpc>
                <a:spcPct val="150000"/>
              </a:lnSpc>
            </a:pP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34</a:t>
            </a:fld>
            <a:endParaRPr kumimoji="1" lang="ja-JP" altLang="en-US"/>
          </a:p>
        </p:txBody>
      </p:sp>
    </p:spTree>
    <p:extLst>
      <p:ext uri="{BB962C8B-B14F-4D97-AF65-F5344CB8AC3E}">
        <p14:creationId xmlns:p14="http://schemas.microsoft.com/office/powerpoint/2010/main" val="275864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n-ea"/>
              </a:rPr>
              <a:t>歯肉の観察をしてみましょう。</a:t>
            </a: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n-ea"/>
              </a:rPr>
              <a:t>①手鏡で自分の歯肉の状態を観察して、気付いたことを書いてみましょう。 </a:t>
            </a: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dirty="0" smtClean="0">
                <a:latin typeface="+mn-ea"/>
              </a:rPr>
              <a:t>②自分の歯肉が赤くなっていたり、丸みを帯びている歯肉がなかったか確認してみましょう。 </a:t>
            </a:r>
            <a:endParaRPr kumimoji="1" lang="en-US" altLang="ja-JP" dirty="0">
              <a:latin typeface="+mn-ea"/>
            </a:endParaRPr>
          </a:p>
          <a:p>
            <a:pPr>
              <a:lnSpc>
                <a:spcPct val="150000"/>
              </a:lnSpc>
            </a:pPr>
            <a:endParaRPr kumimoji="1" lang="en-US" altLang="ja-JP" dirty="0">
              <a:latin typeface="+mn-ea"/>
            </a:endParaRP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35</a:t>
            </a:fld>
            <a:endParaRPr kumimoji="1" lang="ja-JP" altLang="en-US"/>
          </a:p>
        </p:txBody>
      </p:sp>
    </p:spTree>
    <p:extLst>
      <p:ext uri="{BB962C8B-B14F-4D97-AF65-F5344CB8AC3E}">
        <p14:creationId xmlns:p14="http://schemas.microsoft.com/office/powerpoint/2010/main" val="1999395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50000"/>
              </a:lnSpc>
              <a:buNone/>
            </a:pPr>
            <a:r>
              <a:rPr lang="ja-JP" altLang="en-US" dirty="0">
                <a:latin typeface="+mn-ea"/>
              </a:rPr>
              <a:t>健康な歯肉と歯肉炎の歯肉はどう違うの</a:t>
            </a:r>
            <a:r>
              <a:rPr lang="ja-JP" altLang="en-US" dirty="0" smtClean="0">
                <a:latin typeface="+mn-ea"/>
              </a:rPr>
              <a:t>か学習</a:t>
            </a:r>
            <a:r>
              <a:rPr lang="ja-JP" altLang="en-US" dirty="0">
                <a:latin typeface="+mn-ea"/>
              </a:rPr>
              <a:t>しましょう</a:t>
            </a:r>
            <a:r>
              <a:rPr lang="ja-JP" altLang="en-US" dirty="0" smtClean="0">
                <a:latin typeface="+mn-ea"/>
              </a:rPr>
              <a:t>。</a:t>
            </a:r>
            <a:endParaRPr lang="en-US" altLang="ja-JP" dirty="0">
              <a:latin typeface="+mn-ea"/>
            </a:endParaRPr>
          </a:p>
          <a:p>
            <a:pPr marL="0" indent="0">
              <a:lnSpc>
                <a:spcPct val="150000"/>
              </a:lnSpc>
              <a:buNone/>
            </a:pPr>
            <a:r>
              <a:rPr kumimoji="1" lang="ja-JP" altLang="en-US" dirty="0">
                <a:latin typeface="+mn-ea"/>
              </a:rPr>
              <a:t>・歯肉の色は？形は？</a:t>
            </a:r>
            <a:r>
              <a:rPr lang="ja-JP" altLang="en-US" dirty="0">
                <a:latin typeface="+mn-ea"/>
              </a:rPr>
              <a:t>　</a:t>
            </a:r>
            <a:r>
              <a:rPr kumimoji="1" lang="ja-JP" altLang="en-US" dirty="0">
                <a:latin typeface="+mn-ea"/>
              </a:rPr>
              <a:t>触るとどんな感じ？</a:t>
            </a:r>
            <a:r>
              <a:rPr lang="ja-JP" altLang="en-US" dirty="0">
                <a:latin typeface="+mn-ea"/>
              </a:rPr>
              <a:t>つつくと出血は？</a:t>
            </a:r>
            <a:endParaRPr lang="en-US" altLang="ja-JP" dirty="0">
              <a:latin typeface="+mn-ea"/>
            </a:endParaRPr>
          </a:p>
          <a:p>
            <a:pPr marL="0" indent="0">
              <a:lnSpc>
                <a:spcPct val="150000"/>
              </a:lnSpc>
              <a:buNone/>
            </a:pPr>
            <a:r>
              <a:rPr kumimoji="1" lang="ja-JP" altLang="en-US" dirty="0">
                <a:latin typeface="+mn-ea"/>
              </a:rPr>
              <a:t>・健康な歯肉と歯肉炎における歯垢の付着は？</a:t>
            </a:r>
          </a:p>
          <a:p>
            <a:pPr>
              <a:lnSpc>
                <a:spcPct val="150000"/>
              </a:lnSpc>
            </a:pP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36</a:t>
            </a:fld>
            <a:endParaRPr kumimoji="1" lang="ja-JP" altLang="en-US"/>
          </a:p>
        </p:txBody>
      </p:sp>
    </p:spTree>
    <p:extLst>
      <p:ext uri="{BB962C8B-B14F-4D97-AF65-F5344CB8AC3E}">
        <p14:creationId xmlns:p14="http://schemas.microsoft.com/office/powerpoint/2010/main" val="3198302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歯垢を染めて鏡で見てみましょう。</a:t>
            </a:r>
          </a:p>
          <a:p>
            <a:pPr>
              <a:lnSpc>
                <a:spcPct val="150000"/>
              </a:lnSpc>
            </a:pPr>
            <a:r>
              <a:rPr kumimoji="1" lang="ja-JP" altLang="en-US" dirty="0" smtClean="0"/>
              <a:t>みがき残しが多いところはピンク色になっているはずです。</a:t>
            </a:r>
          </a:p>
          <a:p>
            <a:pPr>
              <a:lnSpc>
                <a:spcPct val="150000"/>
              </a:lnSpc>
            </a:pPr>
            <a:r>
              <a:rPr kumimoji="1" lang="ja-JP" altLang="en-US" dirty="0" smtClean="0"/>
              <a:t>歯肉炎の場所とピンクに染まっているところが一致しているか確認してみましょう。</a:t>
            </a: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37</a:t>
            </a:fld>
            <a:endParaRPr kumimoji="1" lang="ja-JP" altLang="en-US"/>
          </a:p>
        </p:txBody>
      </p:sp>
    </p:spTree>
    <p:extLst>
      <p:ext uri="{BB962C8B-B14F-4D97-AF65-F5344CB8AC3E}">
        <p14:creationId xmlns:p14="http://schemas.microsoft.com/office/powerpoint/2010/main" val="353993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50000"/>
              </a:lnSpc>
              <a:buNone/>
            </a:pPr>
            <a:r>
              <a:rPr kumimoji="1" lang="ja-JP" altLang="en-US" dirty="0" smtClean="0"/>
              <a:t>みがき方（歯ブラシの当て方）を工夫しながら、　染まった歯垢（プラーク）を全て落としましょう。</a:t>
            </a:r>
          </a:p>
          <a:p>
            <a:pPr marL="0" indent="0">
              <a:lnSpc>
                <a:spcPct val="150000"/>
              </a:lnSpc>
              <a:buNone/>
            </a:pPr>
            <a:r>
              <a:rPr kumimoji="1" lang="ja-JP" altLang="en-US" dirty="0" smtClean="0"/>
              <a:t>自分の歯並びに合った歯みがきの方法を考えてみましょう。</a:t>
            </a: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38</a:t>
            </a:fld>
            <a:endParaRPr kumimoji="1" lang="ja-JP" altLang="en-US"/>
          </a:p>
        </p:txBody>
      </p:sp>
    </p:spTree>
    <p:extLst>
      <p:ext uri="{BB962C8B-B14F-4D97-AF65-F5344CB8AC3E}">
        <p14:creationId xmlns:p14="http://schemas.microsoft.com/office/powerpoint/2010/main" val="742415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ブクブクうがいをした後、もう一度歯垢の染め出しを行い、みがき残しがないかチェックしましょう。</a:t>
            </a:r>
          </a:p>
          <a:p>
            <a:pPr>
              <a:lnSpc>
                <a:spcPct val="150000"/>
              </a:lnSpc>
            </a:pPr>
            <a:r>
              <a:rPr kumimoji="1" lang="ja-JP" altLang="en-US" dirty="0" smtClean="0"/>
              <a:t>みがき残しがある場合は、もう一度工夫して磨いてみましょう。</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39</a:t>
            </a:fld>
            <a:endParaRPr kumimoji="1" lang="ja-JP" altLang="en-US"/>
          </a:p>
        </p:txBody>
      </p:sp>
    </p:spTree>
    <p:extLst>
      <p:ext uri="{BB962C8B-B14F-4D97-AF65-F5344CB8AC3E}">
        <p14:creationId xmlns:p14="http://schemas.microsoft.com/office/powerpoint/2010/main" val="258194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また、歯肉炎の場所には、歯垢（プラーク）というみがき残しの汚れが付いていています。</a:t>
            </a:r>
          </a:p>
          <a:p>
            <a:pPr>
              <a:lnSpc>
                <a:spcPct val="150000"/>
              </a:lnSpc>
            </a:pPr>
            <a:r>
              <a:rPr kumimoji="1" lang="ja-JP" altLang="en-US" dirty="0" smtClean="0"/>
              <a:t>さらに硬い歯石（歯垢が石灰化したもの）が付いていることもあります。</a:t>
            </a:r>
          </a:p>
        </p:txBody>
      </p:sp>
      <p:sp>
        <p:nvSpPr>
          <p:cNvPr id="4" name="スライド番号プレースホルダー 3"/>
          <p:cNvSpPr>
            <a:spLocks noGrp="1"/>
          </p:cNvSpPr>
          <p:nvPr>
            <p:ph type="sldNum" sz="quarter" idx="10"/>
          </p:nvPr>
        </p:nvSpPr>
        <p:spPr/>
        <p:txBody>
          <a:bodyPr/>
          <a:lstStyle/>
          <a:p>
            <a:fld id="{93E94CC6-8F1F-4969-A9EA-0BF7F8ABC13B}" type="slidenum">
              <a:rPr kumimoji="1" lang="ja-JP" altLang="en-US" smtClean="0"/>
              <a:t>4</a:t>
            </a:fld>
            <a:endParaRPr kumimoji="1" lang="ja-JP" altLang="en-US"/>
          </a:p>
        </p:txBody>
      </p:sp>
    </p:spTree>
    <p:extLst>
      <p:ext uri="{BB962C8B-B14F-4D97-AF65-F5344CB8AC3E}">
        <p14:creationId xmlns:p14="http://schemas.microsoft.com/office/powerpoint/2010/main" val="403690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家や学校でもみがき方を工夫しながら歯みがきをするよう意識しましょう。</a:t>
            </a:r>
          </a:p>
          <a:p>
            <a:pPr>
              <a:lnSpc>
                <a:spcPct val="150000"/>
              </a:lnSpc>
            </a:pP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40</a:t>
            </a:fld>
            <a:endParaRPr kumimoji="1" lang="ja-JP" altLang="en-US"/>
          </a:p>
        </p:txBody>
      </p:sp>
    </p:spTree>
    <p:extLst>
      <p:ext uri="{BB962C8B-B14F-4D97-AF65-F5344CB8AC3E}">
        <p14:creationId xmlns:p14="http://schemas.microsoft.com/office/powerpoint/2010/main" val="139927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ではこの歯肉炎は何か症状があるのでしょうか？</a:t>
            </a:r>
            <a:endParaRPr kumimoji="1" lang="en-US" altLang="ja-JP" dirty="0" smtClean="0"/>
          </a:p>
          <a:p>
            <a:pPr>
              <a:lnSpc>
                <a:spcPct val="150000"/>
              </a:lnSpc>
            </a:pPr>
            <a:r>
              <a:rPr kumimoji="1" lang="ja-JP" altLang="en-US" dirty="0" smtClean="0"/>
              <a:t>歯肉炎は痛みなどの自覚症状が少ないのが特徴です。症状があっても歯肉がむずがゆい、違和感がある程度です。</a:t>
            </a:r>
          </a:p>
          <a:p>
            <a:pPr>
              <a:lnSpc>
                <a:spcPct val="150000"/>
              </a:lnSpc>
            </a:pPr>
            <a:r>
              <a:rPr kumimoji="1" lang="ja-JP" altLang="en-US" dirty="0" smtClean="0"/>
              <a:t>歯みがきをすると出血するというのが一番の特徴です。</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5</a:t>
            </a:fld>
            <a:endParaRPr kumimoji="1" lang="ja-JP" altLang="en-US"/>
          </a:p>
        </p:txBody>
      </p:sp>
    </p:spTree>
    <p:extLst>
      <p:ext uri="{BB962C8B-B14F-4D97-AF65-F5344CB8AC3E}">
        <p14:creationId xmlns:p14="http://schemas.microsoft.com/office/powerpoint/2010/main" val="24429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歯周病とは歯肉炎と歯周炎をまとめた言い方です。</a:t>
            </a: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6</a:t>
            </a:fld>
            <a:endParaRPr kumimoji="1" lang="ja-JP" altLang="en-US"/>
          </a:p>
        </p:txBody>
      </p:sp>
    </p:spTree>
    <p:extLst>
      <p:ext uri="{BB962C8B-B14F-4D97-AF65-F5344CB8AC3E}">
        <p14:creationId xmlns:p14="http://schemas.microsoft.com/office/powerpoint/2010/main" val="399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歯肉炎が進むと歯周炎になります。歯周炎の写真がこちら</a:t>
            </a:r>
            <a:r>
              <a:rPr lang="ja-JP" altLang="en-US" dirty="0"/>
              <a:t>です</a:t>
            </a:r>
            <a:r>
              <a:rPr kumimoji="1" lang="ja-JP" altLang="en-US" dirty="0" smtClean="0"/>
              <a:t>。写真のように歯肉が赤く腫れ、歯石がいっぱい付いています。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7</a:t>
            </a:fld>
            <a:endParaRPr kumimoji="1" lang="ja-JP" altLang="en-US"/>
          </a:p>
        </p:txBody>
      </p:sp>
    </p:spTree>
    <p:extLst>
      <p:ext uri="{BB962C8B-B14F-4D97-AF65-F5344CB8AC3E}">
        <p14:creationId xmlns:p14="http://schemas.microsoft.com/office/powerpoint/2010/main" val="165186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歯周炎になると歯を支えている骨が壊され、歯が揺れるようになります。さらに重症になると歯がぐらぐら</a:t>
            </a:r>
            <a:r>
              <a:rPr kumimoji="1" lang="ja-JP" altLang="en-US" dirty="0" err="1" smtClean="0"/>
              <a:t>に</a:t>
            </a:r>
            <a:r>
              <a:rPr kumimoji="1" lang="ja-JP" altLang="en-US" dirty="0" smtClean="0"/>
              <a:t>なり抜けてしまいます。</a:t>
            </a:r>
          </a:p>
          <a:p>
            <a:pPr>
              <a:lnSpc>
                <a:spcPct val="150000"/>
              </a:lnSpc>
            </a:pPr>
            <a:r>
              <a:rPr kumimoji="1" lang="ja-JP" altLang="en-US" dirty="0" smtClean="0"/>
              <a:t>将来、歯周炎にならないためにも、今から歯肉炎を予防しましょう。</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8</a:t>
            </a:fld>
            <a:endParaRPr kumimoji="1" lang="ja-JP" altLang="en-US"/>
          </a:p>
        </p:txBody>
      </p:sp>
    </p:spTree>
    <p:extLst>
      <p:ext uri="{BB962C8B-B14F-4D97-AF65-F5344CB8AC3E}">
        <p14:creationId xmlns:p14="http://schemas.microsoft.com/office/powerpoint/2010/main" val="2839785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smtClean="0"/>
              <a:t>では歯肉炎は治るものなのでしょうか？自分で何かをして治せるのでしょうか？</a:t>
            </a:r>
          </a:p>
        </p:txBody>
      </p:sp>
      <p:sp>
        <p:nvSpPr>
          <p:cNvPr id="4" name="スライド番号プレースホルダー 3"/>
          <p:cNvSpPr>
            <a:spLocks noGrp="1"/>
          </p:cNvSpPr>
          <p:nvPr>
            <p:ph type="sldNum" sz="quarter" idx="10"/>
          </p:nvPr>
        </p:nvSpPr>
        <p:spPr/>
        <p:txBody>
          <a:bodyPr/>
          <a:lstStyle/>
          <a:p>
            <a:fld id="{202C422B-44FF-4DB7-B2DC-4A0B1CF9BAD8}" type="slidenum">
              <a:rPr kumimoji="1" lang="ja-JP" altLang="en-US" smtClean="0"/>
              <a:t>9</a:t>
            </a:fld>
            <a:endParaRPr kumimoji="1" lang="ja-JP" altLang="en-US"/>
          </a:p>
        </p:txBody>
      </p:sp>
    </p:spTree>
    <p:extLst>
      <p:ext uri="{BB962C8B-B14F-4D97-AF65-F5344CB8AC3E}">
        <p14:creationId xmlns:p14="http://schemas.microsoft.com/office/powerpoint/2010/main" val="4277258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33363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6378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15924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58562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11449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03753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38025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08041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6679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309933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6E3959-F5E9-4719-B42F-3C6E0F0EFF41}" type="datetimeFigureOut">
              <a:rPr kumimoji="1" lang="ja-JP" altLang="en-US" smtClean="0"/>
              <a:t>2021/6/21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173134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E3959-F5E9-4719-B42F-3C6E0F0EFF41}" type="datetimeFigureOut">
              <a:rPr kumimoji="1" lang="ja-JP" altLang="en-US" smtClean="0"/>
              <a:t>2021/6/21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AF489-7817-4D1B-B062-B41C1E209CDD}" type="slidenum">
              <a:rPr kumimoji="1" lang="ja-JP" altLang="en-US" smtClean="0"/>
              <a:t>‹#›</a:t>
            </a:fld>
            <a:endParaRPr kumimoji="1" lang="ja-JP" altLang="en-US"/>
          </a:p>
        </p:txBody>
      </p:sp>
    </p:spTree>
    <p:extLst>
      <p:ext uri="{BB962C8B-B14F-4D97-AF65-F5344CB8AC3E}">
        <p14:creationId xmlns:p14="http://schemas.microsoft.com/office/powerpoint/2010/main" val="25601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0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98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72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04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979613" y="404813"/>
            <a:ext cx="5184775"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35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54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2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6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09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857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48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71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21-細菌画像2">
            <a:hlinkClick r:id="" action="ppaction://media"/>
            <a:extLst>
              <a:ext uri="{FF2B5EF4-FFF2-40B4-BE49-F238E27FC236}">
                <a16:creationId xmlns="" xmlns:a16="http://schemas.microsoft.com/office/drawing/2014/main" id="{B406CB01-95C6-4D7B-BF47-3300EC069B5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67691" y="2536029"/>
            <a:ext cx="4837217" cy="3627913"/>
          </a:xfrm>
          <a:prstGeom prst="rect">
            <a:avLst/>
          </a:prstGeom>
        </p:spPr>
      </p:pic>
    </p:spTree>
    <p:extLst>
      <p:ext uri="{BB962C8B-B14F-4D97-AF65-F5344CB8AC3E}">
        <p14:creationId xmlns:p14="http://schemas.microsoft.com/office/powerpoint/2010/main" val="29789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30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852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910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811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83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95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01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088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7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573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062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3640" y="5369656"/>
            <a:ext cx="1800200" cy="133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085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624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0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94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550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853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591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359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20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592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95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4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08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69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50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43" cy="68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4040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5962</TotalTime>
  <Words>1692</Words>
  <Application>Microsoft Office PowerPoint</Application>
  <PresentationFormat>画面に合わせる (4:3)</PresentationFormat>
  <Paragraphs>125</Paragraphs>
  <Slides>40</Slides>
  <Notes>40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40</vt:i4>
      </vt:variant>
    </vt:vector>
  </HeadingPairs>
  <TitlesOfParts>
    <vt:vector size="46" baseType="lpstr">
      <vt:lpstr>ＭＳ Ｐゴシック</vt:lpstr>
      <vt:lpstr>メイリオ</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外傷</dc:title>
  <dc:creator>itou norihiko</dc:creator>
  <cp:lastModifiedBy>竹仲 浩司</cp:lastModifiedBy>
  <cp:revision>428</cp:revision>
  <cp:lastPrinted>2021-03-22T04:32:38Z</cp:lastPrinted>
  <dcterms:created xsi:type="dcterms:W3CDTF">2020-06-09T21:23:37Z</dcterms:created>
  <dcterms:modified xsi:type="dcterms:W3CDTF">2021-06-21T00:06:21Z</dcterms:modified>
</cp:coreProperties>
</file>