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74" r:id="rId2"/>
    <p:sldId id="872" r:id="rId3"/>
    <p:sldId id="731" r:id="rId4"/>
    <p:sldId id="873" r:id="rId5"/>
    <p:sldId id="824" r:id="rId6"/>
    <p:sldId id="734" r:id="rId7"/>
    <p:sldId id="869" r:id="rId8"/>
    <p:sldId id="815" r:id="rId9"/>
    <p:sldId id="817" r:id="rId10"/>
    <p:sldId id="859" r:id="rId11"/>
    <p:sldId id="860" r:id="rId12"/>
    <p:sldId id="862" r:id="rId13"/>
    <p:sldId id="863" r:id="rId14"/>
    <p:sldId id="870" r:id="rId15"/>
  </p:sldIdLst>
  <p:sldSz cx="9144000" cy="6858000" type="screen4x3"/>
  <p:notesSz cx="7099300" cy="10236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AA28"/>
    <a:srgbClr val="00009C"/>
    <a:srgbClr val="32AC83"/>
    <a:srgbClr val="5FD0AA"/>
    <a:srgbClr val="FFFF99"/>
    <a:srgbClr val="CCFFFF"/>
    <a:srgbClr val="FFFFCC"/>
    <a:srgbClr val="4184A5"/>
    <a:srgbClr val="65A3C2"/>
    <a:srgbClr val="8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79602" autoAdjust="0"/>
  </p:normalViewPr>
  <p:slideViewPr>
    <p:cSldViewPr snapToGrid="0" showGuides="1">
      <p:cViewPr varScale="1">
        <p:scale>
          <a:sx n="60" d="100"/>
          <a:sy n="60" d="100"/>
        </p:scale>
        <p:origin x="510" y="78"/>
      </p:cViewPr>
      <p:guideLst>
        <p:guide orient="horz" pos="255"/>
        <p:guide orient="horz" pos="4065"/>
        <p:guide pos="24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52"/>
    </p:cViewPr>
  </p:sorterViewPr>
  <p:notesViewPr>
    <p:cSldViewPr snapToGrid="0">
      <p:cViewPr varScale="1">
        <p:scale>
          <a:sx n="52" d="100"/>
          <a:sy n="52" d="100"/>
        </p:scale>
        <p:origin x="1536" y="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E0BBF869-4BAA-429E-A530-9819CF58DE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977" cy="512222"/>
          </a:xfrm>
          <a:prstGeom prst="rect">
            <a:avLst/>
          </a:prstGeom>
        </p:spPr>
        <p:txBody>
          <a:bodyPr vert="horz" lIns="95470" tIns="47735" rIns="95470" bIns="47735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DF5A4546-C2D6-4BEC-A0D4-15D42B6293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0651" y="1"/>
            <a:ext cx="3076976" cy="512222"/>
          </a:xfrm>
          <a:prstGeom prst="rect">
            <a:avLst/>
          </a:prstGeom>
        </p:spPr>
        <p:txBody>
          <a:bodyPr vert="horz" lIns="95470" tIns="47735" rIns="95470" bIns="47735" rtlCol="0"/>
          <a:lstStyle>
            <a:lvl1pPr algn="r">
              <a:defRPr kumimoji="1" sz="1200"/>
            </a:lvl1pPr>
          </a:lstStyle>
          <a:p>
            <a:pPr>
              <a:defRPr/>
            </a:pPr>
            <a:fld id="{C799FF79-DFBC-45F9-BA49-582244C4169D}" type="datetimeFigureOut">
              <a:rPr lang="ja-JP" altLang="en-US"/>
              <a:pPr>
                <a:defRPr/>
              </a:pPr>
              <a:t>2021/6/21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A290DBE1-4673-43C6-9754-57DD876F6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2332"/>
            <a:ext cx="3076977" cy="512221"/>
          </a:xfrm>
          <a:prstGeom prst="rect">
            <a:avLst/>
          </a:prstGeom>
        </p:spPr>
        <p:txBody>
          <a:bodyPr vert="horz" lIns="95470" tIns="47735" rIns="95470" bIns="47735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3092E0B9-5AB0-43D5-A4B8-D7029E218E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0651" y="9722332"/>
            <a:ext cx="3076976" cy="512221"/>
          </a:xfrm>
          <a:prstGeom prst="rect">
            <a:avLst/>
          </a:prstGeom>
        </p:spPr>
        <p:txBody>
          <a:bodyPr vert="horz" wrap="square" lIns="95470" tIns="47735" rIns="95470" bIns="47735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4DD4D739-A023-479D-8933-AECC2E5982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5C6E0128-1B42-400D-B609-0C60A1B36E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3869"/>
          </a:xfrm>
          <a:prstGeom prst="rect">
            <a:avLst/>
          </a:prstGeom>
        </p:spPr>
        <p:txBody>
          <a:bodyPr vert="horz" lIns="95470" tIns="47735" rIns="95470" bIns="4773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E5176D6E-34DB-4D69-9D17-73BD5C314B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0651" y="0"/>
            <a:ext cx="3076976" cy="513869"/>
          </a:xfrm>
          <a:prstGeom prst="rect">
            <a:avLst/>
          </a:prstGeom>
        </p:spPr>
        <p:txBody>
          <a:bodyPr vert="horz" lIns="95470" tIns="47735" rIns="95470" bIns="4773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fld id="{DD69CEC5-C5C4-421C-9D57-C558562400B3}" type="datetimeFigureOut">
              <a:rPr lang="ja-JP" altLang="en-US"/>
              <a:pPr>
                <a:defRPr/>
              </a:pPr>
              <a:t>2021/6/21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="" xmlns:a16="http://schemas.microsoft.com/office/drawing/2014/main" id="{409DF774-1D4F-4DD9-8603-6DCA8BA2BA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5" rIns="95470" bIns="47735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="" xmlns:a16="http://schemas.microsoft.com/office/drawing/2014/main" id="{DD3FB53C-07D5-4730-BB0F-AD0949677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429" y="4926223"/>
            <a:ext cx="5680444" cy="4030246"/>
          </a:xfrm>
          <a:prstGeom prst="rect">
            <a:avLst/>
          </a:prstGeom>
        </p:spPr>
        <p:txBody>
          <a:bodyPr vert="horz" lIns="95470" tIns="47735" rIns="95470" bIns="47735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77AD33EF-6A7D-4C3B-AF59-84490AC0B8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2331"/>
            <a:ext cx="3076977" cy="513869"/>
          </a:xfrm>
          <a:prstGeom prst="rect">
            <a:avLst/>
          </a:prstGeom>
        </p:spPr>
        <p:txBody>
          <a:bodyPr vert="horz" lIns="95470" tIns="47735" rIns="95470" bIns="4773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18F0E551-D53E-4F0A-B0CC-A623BEAC2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0651" y="9722331"/>
            <a:ext cx="3076976" cy="513869"/>
          </a:xfrm>
          <a:prstGeom prst="rect">
            <a:avLst/>
          </a:prstGeom>
        </p:spPr>
        <p:txBody>
          <a:bodyPr vert="horz" wrap="square" lIns="95470" tIns="47735" rIns="95470" bIns="477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游ゴシック" panose="020B0400000000000000" pitchFamily="50" charset="-128"/>
              </a:defRPr>
            </a:lvl1pPr>
          </a:lstStyle>
          <a:p>
            <a:fld id="{0B36C928-56C7-4426-AB15-7F55B27729F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1523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フッ化物についてお話します。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860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フッ化物洗口というのは、フッ化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ナトリウム溶液で「ブクブクうがい」をするむし歯予防の方法です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200" b="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歯ブラシ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の毛先が届かない歯の溝や、歯と歯の間のむし歯を防ぐのにとても効果があります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。また、小さな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むし歯ができて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もむし歯が進みにくくなります。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みんな</a:t>
            </a:r>
            <a:r>
              <a:rPr kumimoji="1"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で取り組んでむし歯を</a:t>
            </a:r>
            <a:r>
              <a:rPr kumimoji="1"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減らしましょう。</a:t>
            </a:r>
            <a:endParaRPr kumimoji="1" lang="ja-JP" altLang="en-US" sz="12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04800" indent="-304800" algn="just" eaLnBrk="1" fontAlgn="base" hangingPunct="1">
              <a:lnSpc>
                <a:spcPct val="150000"/>
              </a:lnSpc>
              <a:spcBef>
                <a:spcPts val="1500"/>
              </a:spcBef>
              <a:spcAft>
                <a:spcPct val="0"/>
              </a:spcAft>
              <a:buFontTx/>
              <a:buNone/>
            </a:pPr>
            <a:endParaRPr lang="ja-JP" altLang="en-US" sz="12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50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ー 1">
            <a:extLst>
              <a:ext uri="{FF2B5EF4-FFF2-40B4-BE49-F238E27FC236}">
                <a16:creationId xmlns="" xmlns:a16="http://schemas.microsoft.com/office/drawing/2014/main" id="{43625515-3FC5-4C76-A1EC-A5B650847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ノート プレースホルダー 2">
            <a:extLst>
              <a:ext uri="{FF2B5EF4-FFF2-40B4-BE49-F238E27FC236}">
                <a16:creationId xmlns="" xmlns:a16="http://schemas.microsoft.com/office/drawing/2014/main" id="{43279A5B-B01E-4CBC-9A93-0607D7406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フッ化物洗口を行うときに準備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するものです。</a:t>
            </a:r>
          </a:p>
        </p:txBody>
      </p:sp>
      <p:sp>
        <p:nvSpPr>
          <p:cNvPr id="23556" name="スライド番号プレースホルダー 3">
            <a:extLst>
              <a:ext uri="{FF2B5EF4-FFF2-40B4-BE49-F238E27FC236}">
                <a16:creationId xmlns="" xmlns:a16="http://schemas.microsoft.com/office/drawing/2014/main" id="{0BAFB910-0F37-4D71-8CC6-89DE0D5BD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E17BBE-A588-439E-833C-6CCCBA9BCB98}" type="slidenum">
              <a:rPr lang="ja-JP" altLang="en-US">
                <a:latin typeface="游ゴシック" panose="020B0400000000000000" pitchFamily="50" charset="-128"/>
              </a:rPr>
              <a:pPr/>
              <a:t>11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632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フッ化物洗口の方法を説明します。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各自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に洗口液が行き渡ったら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、先生など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の合図で一斉に洗口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液を口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に含み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、ブクブク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うがいを始めます。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座った姿勢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で下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を向き、頬を動かし、上下左右全ての歯に洗口液が行きわたるよう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にしましょう。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洗口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時間は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です。</a:t>
            </a:r>
            <a:endParaRPr lang="ja-JP" altLang="en-US" sz="12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345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先生などの合図で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洗口をやめ、各自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のコップに洗口液を吐き出します。その後１～２回口の中にたまっただ液を吐き出します。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吐き出した洗口液は手洗い場に捨てます。</a:t>
            </a:r>
            <a:endParaRPr lang="en-US" altLang="ja-JP" sz="12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ja-JP" altLang="en-US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フッ化物が口の中に留まるように、洗</a:t>
            </a:r>
            <a:r>
              <a:rPr kumimoji="1"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口後</a:t>
            </a:r>
            <a:r>
              <a:rPr kumimoji="1" lang="en-US" altLang="ja-JP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分間は、うがいや飲食</a:t>
            </a:r>
            <a:r>
              <a:rPr kumimoji="1" lang="ja-JP" altLang="en-US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をしないように気をつけましょう。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8938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フッ化物を使ってみんなで歯を強くしよう！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349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="" xmlns:a16="http://schemas.microsoft.com/office/drawing/2014/main" id="{C2D30A44-9B38-4BF7-979B-739ABB52D3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>
            <a:extLst>
              <a:ext uri="{FF2B5EF4-FFF2-40B4-BE49-F238E27FC236}">
                <a16:creationId xmlns="" xmlns:a16="http://schemas.microsoft.com/office/drawing/2014/main" id="{3ACF570A-F903-4745-B503-DD18AE76C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むし歯はいろんな場所に出来て、時には私たちを苦しめます。むし歯の治療が好きな人はいないと思いますし、できればむし歯になりたくないですよね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436" name="スライド番号プレースホルダー 3">
            <a:extLst>
              <a:ext uri="{FF2B5EF4-FFF2-40B4-BE49-F238E27FC236}">
                <a16:creationId xmlns="" xmlns:a16="http://schemas.microsoft.com/office/drawing/2014/main" id="{9F51C841-A859-4EE3-A2D2-A5B390C51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D678AB0-E9B7-414F-A027-6632D38F85C2}" type="slidenum">
              <a:rPr lang="ja-JP" altLang="en-US">
                <a:latin typeface="游ゴシック" panose="020B0400000000000000" pitchFamily="50" charset="-128"/>
              </a:rPr>
              <a:pPr/>
              <a:t>2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60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="" xmlns:a16="http://schemas.microsoft.com/office/drawing/2014/main" id="{C58FED55-AEEC-403D-BA04-C168C4208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="" xmlns:a16="http://schemas.microsoft.com/office/drawing/2014/main" id="{CEAE74EE-D41F-4949-B8E0-33D41467B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むし歯予防には、いつもしている正しい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歯みがきにより効果がありますがこれには限界があります。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部分によって、みがきやすい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場所、ていねいに磨けばみがける場所、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歯ブラシが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届かない場所があります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。特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に、奥歯の溝や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歯と歯の間は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歯ブラシの毛先が届きません。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歯ブラシだけではむし歯予防に限界があります。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="" xmlns:a16="http://schemas.microsoft.com/office/drawing/2014/main" id="{13F6DA69-4E27-439C-B4FB-7E4AF6BE8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D616E5-1A06-47D3-9C0E-7473896197C9}" type="slidenum">
              <a:rPr lang="ja-JP" altLang="en-US">
                <a:latin typeface="游ゴシック" panose="020B0400000000000000" pitchFamily="50" charset="-128"/>
              </a:rPr>
              <a:pPr/>
              <a:t>3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27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むし歯の原因は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歯の質、糖の種類や量、飲食の時間、むし歯菌の種類や数の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つが関係しています。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716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="" xmlns:a16="http://schemas.microsoft.com/office/drawing/2014/main" id="{6F255B93-DE42-4D66-9AFC-C03E498B4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>
            <a:extLst>
              <a:ext uri="{FF2B5EF4-FFF2-40B4-BE49-F238E27FC236}">
                <a16:creationId xmlns="" xmlns:a16="http://schemas.microsoft.com/office/drawing/2014/main" id="{0FEFC0DC-3F3F-474C-939C-4FC0486C4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歯の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質は、歯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が作られる時の環境の違いなど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で個人差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があります。</a:t>
            </a:r>
          </a:p>
          <a:p>
            <a:pPr algn="just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また、生えたばかりの乳歯や永久歯は</a:t>
            </a:r>
            <a:r>
              <a:rPr lang="ja-JP" altLang="en-US" sz="1200" b="0" spc="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歯の質が弱く、むし歯になりやすい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状態です。</a:t>
            </a:r>
            <a:endParaRPr lang="en-US" altLang="ja-JP" sz="12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歯の質を強くする方法の一つとして、</a:t>
            </a:r>
            <a:r>
              <a:rPr lang="ja-JP" altLang="en-US" sz="1200" b="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フッ化物を使う方法があります。フッ化物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は歯のエナメル質を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強くし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、むし歯菌の出す酸に負けない歯を作ります。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484" name="スライド番号プレースホルダー 3">
            <a:extLst>
              <a:ext uri="{FF2B5EF4-FFF2-40B4-BE49-F238E27FC236}">
                <a16:creationId xmlns="" xmlns:a16="http://schemas.microsoft.com/office/drawing/2014/main" id="{BC3D64BA-7E39-4A44-BC6F-CB4F2EF70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4215FD-C5E0-430C-925E-42DAB931B7AF}" type="slidenum">
              <a:rPr lang="ja-JP" altLang="en-US">
                <a:latin typeface="游ゴシック" panose="020B0400000000000000" pitchFamily="50" charset="-128"/>
              </a:rPr>
              <a:pPr/>
              <a:t>5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777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="" xmlns:a16="http://schemas.microsoft.com/office/drawing/2014/main" id="{6FB82796-49DC-48AC-B7DA-BE8B3E8F6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="" xmlns:a16="http://schemas.microsoft.com/office/drawing/2014/main" id="{CEBAEF92-0E68-4C50-9BAC-4DF190536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フッ化物には歯質強化、再石灰化の促進、抗菌作用の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つの予防効果があります。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歯質強化・・・フッ化物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を用いることでむし歯菌の作る酸に負けない丈夫な歯になります。特に生えたての歯は、酸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弱い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構造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ですが、フッ化物が作用することで強い構造になります。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spc="-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再石灰化の促進・・・フッ化物</a:t>
            </a:r>
            <a:r>
              <a:rPr lang="ja-JP" altLang="en-US" sz="1200" b="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はむし歯菌の作る酸によって歯から失われたカルシウム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やリンを歯に取り戻す働き（再石灰化）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を進めます。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これにより脱灰した歯の面を修復します。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抗菌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作用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・・・</a:t>
            </a:r>
            <a:r>
              <a:rPr lang="ja-JP" altLang="en-US" sz="1200" b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</a:t>
            </a:r>
            <a:r>
              <a:rPr lang="ja-JP" altLang="en-US" sz="12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はむし歯菌の活動を抑えます。</a:t>
            </a:r>
          </a:p>
        </p:txBody>
      </p:sp>
      <p:sp>
        <p:nvSpPr>
          <p:cNvPr id="21508" name="スライド番号プレースホルダー 3">
            <a:extLst>
              <a:ext uri="{FF2B5EF4-FFF2-40B4-BE49-F238E27FC236}">
                <a16:creationId xmlns="" xmlns:a16="http://schemas.microsoft.com/office/drawing/2014/main" id="{85D8B4E1-0DDC-440F-B212-F95EB3280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505CC3-7621-479A-97BC-DE348F7D5082}" type="slidenum">
              <a:rPr lang="ja-JP" altLang="en-US">
                <a:latin typeface="游ゴシック" panose="020B0400000000000000" pitchFamily="50" charset="-128"/>
              </a:rPr>
              <a:pPr/>
              <a:t>6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7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="" xmlns:a16="http://schemas.microsoft.com/office/drawing/2014/main" id="{DDF91253-1067-43B6-96D8-8C2DDA24B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ノート プレースホルダー 2">
            <a:extLst>
              <a:ext uri="{FF2B5EF4-FFF2-40B4-BE49-F238E27FC236}">
                <a16:creationId xmlns="" xmlns:a16="http://schemas.microsoft.com/office/drawing/2014/main" id="{56BF2C0D-639E-4345-8C5A-AF7B3997F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フッ化物を使ったむし歯予防の方法には全身的な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利用法と局所的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な利用法があります。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予防効果はフッ化物歯面塗布で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％、フッ化物配合歯磨き剤で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％、フッ化物洗口で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％あるといわれています。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また、これらを組み合わせて利用するとさらに効果的です。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532" name="スライド番号プレースホルダー 3">
            <a:extLst>
              <a:ext uri="{FF2B5EF4-FFF2-40B4-BE49-F238E27FC236}">
                <a16:creationId xmlns="" xmlns:a16="http://schemas.microsoft.com/office/drawing/2014/main" id="{DC777244-E550-43AB-AA3A-A2E2F3DEC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5692" indent="-2983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3373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0722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8070" indent="-238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5419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768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011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467" indent="-238675" defTabSz="4773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C7C115-F03C-41B8-A8FA-5C0A3F1FB024}" type="slidenum">
              <a:rPr lang="ja-JP" altLang="en-US">
                <a:latin typeface="游ゴシック" panose="020B0400000000000000" pitchFamily="50" charset="-128"/>
              </a:rPr>
              <a:pPr/>
              <a:t>7</a:t>
            </a:fld>
            <a:endParaRPr lang="ja-JP" altLang="en-US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569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歯磨き剤に入っている成分を見てみましょう。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基本成分、薬効成分に分かれますが、その中にはむし歯予防に欠かせないフッ化ナトリウム（フッ素）が入って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います。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69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フッ化物入り歯磨き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剤が広く使われるようになって</a:t>
            </a:r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歳児一人当たりの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むし歯も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減ってきています。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6C928-56C7-4426-AB15-7F55B27729F7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959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A4B1-2A73-4072-8DB0-FA8C1D43A413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C21-32C4-4AD3-A84F-471F28A3D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A4B1-2A73-4072-8DB0-FA8C1D43A413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91C21-32C4-4AD3-A84F-471F28A3D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20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A3CA-20C8-4770-B6E4-F8CA58C5104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17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A4B1-2A73-4072-8DB0-FA8C1D43A413}" type="datetimeFigureOut">
              <a:rPr kumimoji="1" lang="ja-JP" altLang="en-US" smtClean="0"/>
              <a:t>2021/6/21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1C21-32C4-4AD3-A84F-471F28A3D4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5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708" r:id="rId3"/>
  </p:sldLayoutIdLst>
  <p:txStyles>
    <p:titleStyle>
      <a:lvl1pPr algn="ctr" defTabSz="914354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43" cy="68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6082</TotalTime>
  <Words>727</Words>
  <Application>Microsoft Office PowerPoint</Application>
  <PresentationFormat>画面に合わせる (4:3)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</dc:creator>
  <cp:lastModifiedBy>竹仲 浩司</cp:lastModifiedBy>
  <cp:revision>308</cp:revision>
  <cp:lastPrinted>2021-03-29T07:50:23Z</cp:lastPrinted>
  <dcterms:created xsi:type="dcterms:W3CDTF">2020-02-03T09:12:25Z</dcterms:created>
  <dcterms:modified xsi:type="dcterms:W3CDTF">2021-06-21T00:06:53Z</dcterms:modified>
</cp:coreProperties>
</file>