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648" r:id="rId2"/>
  </p:sldMasterIdLst>
  <p:notesMasterIdLst>
    <p:notesMasterId r:id="rId48"/>
  </p:notesMasterIdLst>
  <p:handoutMasterIdLst>
    <p:handoutMasterId r:id="rId49"/>
  </p:handoutMasterIdLst>
  <p:sldIdLst>
    <p:sldId id="896" r:id="rId3"/>
    <p:sldId id="806" r:id="rId4"/>
    <p:sldId id="808" r:id="rId5"/>
    <p:sldId id="262" r:id="rId6"/>
    <p:sldId id="899" r:id="rId7"/>
    <p:sldId id="788" r:id="rId8"/>
    <p:sldId id="790" r:id="rId9"/>
    <p:sldId id="900" r:id="rId10"/>
    <p:sldId id="800" r:id="rId11"/>
    <p:sldId id="874" r:id="rId12"/>
    <p:sldId id="875" r:id="rId13"/>
    <p:sldId id="901" r:id="rId14"/>
    <p:sldId id="902" r:id="rId15"/>
    <p:sldId id="801" r:id="rId16"/>
    <p:sldId id="272" r:id="rId17"/>
    <p:sldId id="730" r:id="rId18"/>
    <p:sldId id="888" r:id="rId19"/>
    <p:sldId id="889" r:id="rId20"/>
    <p:sldId id="895" r:id="rId21"/>
    <p:sldId id="890" r:id="rId22"/>
    <p:sldId id="891" r:id="rId23"/>
    <p:sldId id="892" r:id="rId24"/>
    <p:sldId id="893" r:id="rId25"/>
    <p:sldId id="732" r:id="rId26"/>
    <p:sldId id="894" r:id="rId27"/>
    <p:sldId id="876" r:id="rId28"/>
    <p:sldId id="256" r:id="rId29"/>
    <p:sldId id="804" r:id="rId30"/>
    <p:sldId id="805" r:id="rId31"/>
    <p:sldId id="750" r:id="rId32"/>
    <p:sldId id="754" r:id="rId33"/>
    <p:sldId id="880" r:id="rId34"/>
    <p:sldId id="755" r:id="rId35"/>
    <p:sldId id="881" r:id="rId36"/>
    <p:sldId id="898" r:id="rId37"/>
    <p:sldId id="756" r:id="rId38"/>
    <p:sldId id="882" r:id="rId39"/>
    <p:sldId id="879" r:id="rId40"/>
    <p:sldId id="887" r:id="rId41"/>
    <p:sldId id="758" r:id="rId42"/>
    <p:sldId id="883" r:id="rId43"/>
    <p:sldId id="759" r:id="rId44"/>
    <p:sldId id="884" r:id="rId45"/>
    <p:sldId id="885" r:id="rId46"/>
    <p:sldId id="897" r:id="rId47"/>
  </p:sldIdLst>
  <p:sldSz cx="9144000" cy="6858000" type="screen4x3"/>
  <p:notesSz cx="7099300" cy="10236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49" userDrawn="1">
          <p15:clr>
            <a:srgbClr val="A4A3A4"/>
          </p15:clr>
        </p15:guide>
        <p15:guide id="2" pos="5511" userDrawn="1">
          <p15:clr>
            <a:srgbClr val="A4A3A4"/>
          </p15:clr>
        </p15:guide>
        <p15:guide id="4" orient="horz" pos="255" userDrawn="1">
          <p15:clr>
            <a:srgbClr val="A4A3A4"/>
          </p15:clr>
        </p15:guide>
        <p15:guide id="5" orient="horz" pos="4065"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to dtp7" initials="i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74A5"/>
    <a:srgbClr val="FBC5DA"/>
    <a:srgbClr val="E9FFFB"/>
    <a:srgbClr val="ED7D31"/>
    <a:srgbClr val="32AC83"/>
    <a:srgbClr val="6998D1"/>
    <a:srgbClr val="B6CDE8"/>
    <a:srgbClr val="A1E3CD"/>
    <a:srgbClr val="5FD0AA"/>
    <a:srgbClr val="BBEB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78773" autoAdjust="0"/>
  </p:normalViewPr>
  <p:slideViewPr>
    <p:cSldViewPr snapToGrid="0" showGuides="1">
      <p:cViewPr varScale="1">
        <p:scale>
          <a:sx n="60" d="100"/>
          <a:sy n="60" d="100"/>
        </p:scale>
        <p:origin x="510" y="60"/>
      </p:cViewPr>
      <p:guideLst>
        <p:guide pos="249"/>
        <p:guide pos="5511"/>
        <p:guide orient="horz" pos="255"/>
        <p:guide orient="horz" pos="4065"/>
      </p:guideLst>
    </p:cSldViewPr>
  </p:slideViewPr>
  <p:notesTextViewPr>
    <p:cViewPr>
      <p:scale>
        <a:sx n="100" d="100"/>
        <a:sy n="100" d="100"/>
      </p:scale>
      <p:origin x="0" y="0"/>
    </p:cViewPr>
  </p:notesTextViewPr>
  <p:sorterViewPr>
    <p:cViewPr>
      <p:scale>
        <a:sx n="125" d="100"/>
        <a:sy n="125" d="100"/>
      </p:scale>
      <p:origin x="0" y="-11382"/>
    </p:cViewPr>
  </p:sorterViewPr>
  <p:notesViewPr>
    <p:cSldViewPr snapToGrid="0">
      <p:cViewPr varScale="1">
        <p:scale>
          <a:sx n="52" d="100"/>
          <a:sy n="52" d="100"/>
        </p:scale>
        <p:origin x="1536" y="102"/>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伊東 学" userId="8b24b91cec8e6ca0" providerId="LiveId" clId="{6C6ACE6C-E40F-4381-A317-458C0D4E0F50}"/>
    <pc:docChg chg="undo custSel modSld">
      <pc:chgData name="伊東 学" userId="8b24b91cec8e6ca0" providerId="LiveId" clId="{6C6ACE6C-E40F-4381-A317-458C0D4E0F50}" dt="2021-04-07T05:44:00.495" v="1931" actId="113"/>
      <pc:docMkLst>
        <pc:docMk/>
      </pc:docMkLst>
      <pc:sldChg chg="modNotesTx">
        <pc:chgData name="伊東 学" userId="8b24b91cec8e6ca0" providerId="LiveId" clId="{6C6ACE6C-E40F-4381-A317-458C0D4E0F50}" dt="2021-04-07T01:12:31.678" v="1709" actId="20577"/>
        <pc:sldMkLst>
          <pc:docMk/>
          <pc:sldMk cId="0" sldId="256"/>
        </pc:sldMkLst>
      </pc:sldChg>
      <pc:sldChg chg="modNotesTx">
        <pc:chgData name="伊東 学" userId="8b24b91cec8e6ca0" providerId="LiveId" clId="{6C6ACE6C-E40F-4381-A317-458C0D4E0F50}" dt="2021-04-07T00:57:43.751" v="1597" actId="113"/>
        <pc:sldMkLst>
          <pc:docMk/>
          <pc:sldMk cId="0" sldId="732"/>
        </pc:sldMkLst>
      </pc:sldChg>
      <pc:sldChg chg="modNotesTx">
        <pc:chgData name="伊東 学" userId="8b24b91cec8e6ca0" providerId="LiveId" clId="{6C6ACE6C-E40F-4381-A317-458C0D4E0F50}" dt="2021-04-07T01:18:43.655" v="1757" actId="113"/>
        <pc:sldMkLst>
          <pc:docMk/>
          <pc:sldMk cId="0" sldId="750"/>
        </pc:sldMkLst>
      </pc:sldChg>
      <pc:sldChg chg="modNotesTx">
        <pc:chgData name="伊東 学" userId="8b24b91cec8e6ca0" providerId="LiveId" clId="{6C6ACE6C-E40F-4381-A317-458C0D4E0F50}" dt="2021-04-07T02:55:17.862" v="1771" actId="20577"/>
        <pc:sldMkLst>
          <pc:docMk/>
          <pc:sldMk cId="0" sldId="754"/>
        </pc:sldMkLst>
      </pc:sldChg>
      <pc:sldChg chg="modNotesTx">
        <pc:chgData name="伊東 学" userId="8b24b91cec8e6ca0" providerId="LiveId" clId="{6C6ACE6C-E40F-4381-A317-458C0D4E0F50}" dt="2021-04-07T03:26:26.456" v="1789" actId="113"/>
        <pc:sldMkLst>
          <pc:docMk/>
          <pc:sldMk cId="0" sldId="755"/>
        </pc:sldMkLst>
      </pc:sldChg>
      <pc:sldChg chg="modNotesTx">
        <pc:chgData name="伊東 学" userId="8b24b91cec8e6ca0" providerId="LiveId" clId="{6C6ACE6C-E40F-4381-A317-458C0D4E0F50}" dt="2021-04-07T03:29:02.550" v="1825" actId="113"/>
        <pc:sldMkLst>
          <pc:docMk/>
          <pc:sldMk cId="0" sldId="756"/>
        </pc:sldMkLst>
      </pc:sldChg>
      <pc:sldChg chg="modNotesTx">
        <pc:chgData name="伊東 学" userId="8b24b91cec8e6ca0" providerId="LiveId" clId="{6C6ACE6C-E40F-4381-A317-458C0D4E0F50}" dt="2021-04-07T03:32:16.981" v="1877" actId="113"/>
        <pc:sldMkLst>
          <pc:docMk/>
          <pc:sldMk cId="0" sldId="758"/>
        </pc:sldMkLst>
      </pc:sldChg>
      <pc:sldChg chg="modNotesTx">
        <pc:chgData name="伊東 学" userId="8b24b91cec8e6ca0" providerId="LiveId" clId="{6C6ACE6C-E40F-4381-A317-458C0D4E0F50}" dt="2021-04-07T03:34:35.099" v="1905" actId="113"/>
        <pc:sldMkLst>
          <pc:docMk/>
          <pc:sldMk cId="0" sldId="759"/>
        </pc:sldMkLst>
      </pc:sldChg>
      <pc:sldChg chg="modNotesTx">
        <pc:chgData name="伊東 学" userId="8b24b91cec8e6ca0" providerId="LiveId" clId="{6C6ACE6C-E40F-4381-A317-458C0D4E0F50}" dt="2021-04-07T05:42:29.906" v="1930"/>
        <pc:sldMkLst>
          <pc:docMk/>
          <pc:sldMk cId="0" sldId="788"/>
        </pc:sldMkLst>
      </pc:sldChg>
      <pc:sldChg chg="modNotesTx">
        <pc:chgData name="伊東 学" userId="8b24b91cec8e6ca0" providerId="LiveId" clId="{6C6ACE6C-E40F-4381-A317-458C0D4E0F50}" dt="2021-04-06T23:54:32.627" v="385" actId="113"/>
        <pc:sldMkLst>
          <pc:docMk/>
          <pc:sldMk cId="0" sldId="790"/>
        </pc:sldMkLst>
      </pc:sldChg>
      <pc:sldChg chg="modNotesTx">
        <pc:chgData name="伊東 学" userId="8b24b91cec8e6ca0" providerId="LiveId" clId="{6C6ACE6C-E40F-4381-A317-458C0D4E0F50}" dt="2021-04-06T23:56:37.428" v="390" actId="113"/>
        <pc:sldMkLst>
          <pc:docMk/>
          <pc:sldMk cId="0" sldId="800"/>
        </pc:sldMkLst>
      </pc:sldChg>
      <pc:sldChg chg="modNotesTx">
        <pc:chgData name="伊東 学" userId="8b24b91cec8e6ca0" providerId="LiveId" clId="{6C6ACE6C-E40F-4381-A317-458C0D4E0F50}" dt="2021-04-07T00:41:50.318" v="1104" actId="113"/>
        <pc:sldMkLst>
          <pc:docMk/>
          <pc:sldMk cId="0" sldId="801"/>
        </pc:sldMkLst>
      </pc:sldChg>
      <pc:sldChg chg="modNotesTx">
        <pc:chgData name="伊東 学" userId="8b24b91cec8e6ca0" providerId="LiveId" clId="{6C6ACE6C-E40F-4381-A317-458C0D4E0F50}" dt="2021-04-07T01:14:20.896" v="1716" actId="113"/>
        <pc:sldMkLst>
          <pc:docMk/>
          <pc:sldMk cId="0" sldId="804"/>
        </pc:sldMkLst>
      </pc:sldChg>
      <pc:sldChg chg="modNotesTx">
        <pc:chgData name="伊東 学" userId="8b24b91cec8e6ca0" providerId="LiveId" clId="{6C6ACE6C-E40F-4381-A317-458C0D4E0F50}" dt="2021-04-07T01:16:12.715" v="1755" actId="20577"/>
        <pc:sldMkLst>
          <pc:docMk/>
          <pc:sldMk cId="0" sldId="805"/>
        </pc:sldMkLst>
      </pc:sldChg>
      <pc:sldChg chg="modNotesTx">
        <pc:chgData name="伊東 学" userId="8b24b91cec8e6ca0" providerId="LiveId" clId="{6C6ACE6C-E40F-4381-A317-458C0D4E0F50}" dt="2021-04-06T23:49:01.711" v="48" actId="20577"/>
        <pc:sldMkLst>
          <pc:docMk/>
          <pc:sldMk cId="0" sldId="808"/>
        </pc:sldMkLst>
      </pc:sldChg>
      <pc:sldChg chg="modSp mod modNotesTx">
        <pc:chgData name="伊東 学" userId="8b24b91cec8e6ca0" providerId="LiveId" clId="{6C6ACE6C-E40F-4381-A317-458C0D4E0F50}" dt="2021-04-07T05:44:00.495" v="1931" actId="113"/>
        <pc:sldMkLst>
          <pc:docMk/>
          <pc:sldMk cId="0" sldId="874"/>
        </pc:sldMkLst>
        <pc:spChg chg="mod">
          <ac:chgData name="伊東 学" userId="8b24b91cec8e6ca0" providerId="LiveId" clId="{6C6ACE6C-E40F-4381-A317-458C0D4E0F50}" dt="2021-04-06T23:57:34.407" v="397" actId="1076"/>
          <ac:spMkLst>
            <pc:docMk/>
            <pc:sldMk cId="0" sldId="874"/>
            <ac:spMk id="22" creationId="{D65B0446-6122-4073-8268-ECCC41D04E96}"/>
          </ac:spMkLst>
        </pc:spChg>
        <pc:spChg chg="mod">
          <ac:chgData name="伊東 学" userId="8b24b91cec8e6ca0" providerId="LiveId" clId="{6C6ACE6C-E40F-4381-A317-458C0D4E0F50}" dt="2021-04-06T23:57:21.970" v="394"/>
          <ac:spMkLst>
            <pc:docMk/>
            <pc:sldMk cId="0" sldId="874"/>
            <ac:spMk id="45" creationId="{9076D6AF-9E30-4045-86F1-DF00838FE9A7}"/>
          </ac:spMkLst>
        </pc:spChg>
      </pc:sldChg>
      <pc:sldChg chg="modNotesTx">
        <pc:chgData name="伊東 学" userId="8b24b91cec8e6ca0" providerId="LiveId" clId="{6C6ACE6C-E40F-4381-A317-458C0D4E0F50}" dt="2021-04-07T00:02:26.729" v="749" actId="20577"/>
        <pc:sldMkLst>
          <pc:docMk/>
          <pc:sldMk cId="0" sldId="875"/>
        </pc:sldMkLst>
      </pc:sldChg>
      <pc:sldChg chg="modNotesTx">
        <pc:chgData name="伊東 学" userId="8b24b91cec8e6ca0" providerId="LiveId" clId="{6C6ACE6C-E40F-4381-A317-458C0D4E0F50}" dt="2021-04-07T01:06:20.581" v="1653" actId="20577"/>
        <pc:sldMkLst>
          <pc:docMk/>
          <pc:sldMk cId="0" sldId="876"/>
        </pc:sldMkLst>
      </pc:sldChg>
      <pc:sldChg chg="modNotesTx">
        <pc:chgData name="伊東 学" userId="8b24b91cec8e6ca0" providerId="LiveId" clId="{6C6ACE6C-E40F-4381-A317-458C0D4E0F50}" dt="2021-04-07T03:30:23.680" v="1847" actId="113"/>
        <pc:sldMkLst>
          <pc:docMk/>
          <pc:sldMk cId="0" sldId="879"/>
        </pc:sldMkLst>
      </pc:sldChg>
      <pc:sldChg chg="modNotesTx">
        <pc:chgData name="伊東 学" userId="8b24b91cec8e6ca0" providerId="LiveId" clId="{6C6ACE6C-E40F-4381-A317-458C0D4E0F50}" dt="2021-04-07T02:55:52.052" v="1781" actId="113"/>
        <pc:sldMkLst>
          <pc:docMk/>
          <pc:sldMk cId="0" sldId="880"/>
        </pc:sldMkLst>
      </pc:sldChg>
      <pc:sldChg chg="modNotesTx">
        <pc:chgData name="伊東 学" userId="8b24b91cec8e6ca0" providerId="LiveId" clId="{6C6ACE6C-E40F-4381-A317-458C0D4E0F50}" dt="2021-04-07T03:27:46.667" v="1806" actId="113"/>
        <pc:sldMkLst>
          <pc:docMk/>
          <pc:sldMk cId="0" sldId="881"/>
        </pc:sldMkLst>
      </pc:sldChg>
      <pc:sldChg chg="modNotesTx">
        <pc:chgData name="伊東 学" userId="8b24b91cec8e6ca0" providerId="LiveId" clId="{6C6ACE6C-E40F-4381-A317-458C0D4E0F50}" dt="2021-04-07T03:29:53.858" v="1841" actId="113"/>
        <pc:sldMkLst>
          <pc:docMk/>
          <pc:sldMk cId="0" sldId="882"/>
        </pc:sldMkLst>
      </pc:sldChg>
      <pc:sldChg chg="modNotesTx">
        <pc:chgData name="伊東 学" userId="8b24b91cec8e6ca0" providerId="LiveId" clId="{6C6ACE6C-E40F-4381-A317-458C0D4E0F50}" dt="2021-04-07T03:33:36.313" v="1892" actId="20577"/>
        <pc:sldMkLst>
          <pc:docMk/>
          <pc:sldMk cId="0" sldId="883"/>
        </pc:sldMkLst>
      </pc:sldChg>
      <pc:sldChg chg="modNotesTx">
        <pc:chgData name="伊東 学" userId="8b24b91cec8e6ca0" providerId="LiveId" clId="{6C6ACE6C-E40F-4381-A317-458C0D4E0F50}" dt="2021-04-07T03:35:28.376" v="1918" actId="113"/>
        <pc:sldMkLst>
          <pc:docMk/>
          <pc:sldMk cId="0" sldId="884"/>
        </pc:sldMkLst>
      </pc:sldChg>
      <pc:sldChg chg="modNotesTx">
        <pc:chgData name="伊東 学" userId="8b24b91cec8e6ca0" providerId="LiveId" clId="{6C6ACE6C-E40F-4381-A317-458C0D4E0F50}" dt="2021-04-07T03:36:03.164" v="1926" actId="113"/>
        <pc:sldMkLst>
          <pc:docMk/>
          <pc:sldMk cId="0" sldId="885"/>
        </pc:sldMkLst>
      </pc:sldChg>
      <pc:sldChg chg="modNotesTx">
        <pc:chgData name="伊東 学" userId="8b24b91cec8e6ca0" providerId="LiveId" clId="{6C6ACE6C-E40F-4381-A317-458C0D4E0F50}" dt="2021-04-07T03:31:39.923" v="1864" actId="113"/>
        <pc:sldMkLst>
          <pc:docMk/>
          <pc:sldMk cId="0" sldId="887"/>
        </pc:sldMkLst>
      </pc:sldChg>
      <pc:sldChg chg="modNotesTx">
        <pc:chgData name="伊東 学" userId="8b24b91cec8e6ca0" providerId="LiveId" clId="{6C6ACE6C-E40F-4381-A317-458C0D4E0F50}" dt="2021-04-07T00:44:01.582" v="1156" actId="113"/>
        <pc:sldMkLst>
          <pc:docMk/>
          <pc:sldMk cId="0" sldId="888"/>
        </pc:sldMkLst>
      </pc:sldChg>
      <pc:sldChg chg="modNotesTx">
        <pc:chgData name="伊東 学" userId="8b24b91cec8e6ca0" providerId="LiveId" clId="{6C6ACE6C-E40F-4381-A317-458C0D4E0F50}" dt="2021-04-07T00:44:34.342" v="1194" actId="113"/>
        <pc:sldMkLst>
          <pc:docMk/>
          <pc:sldMk cId="0" sldId="889"/>
        </pc:sldMkLst>
      </pc:sldChg>
      <pc:sldChg chg="modNotesTx">
        <pc:chgData name="伊東 学" userId="8b24b91cec8e6ca0" providerId="LiveId" clId="{6C6ACE6C-E40F-4381-A317-458C0D4E0F50}" dt="2021-04-07T00:47:01.672" v="1422" actId="20577"/>
        <pc:sldMkLst>
          <pc:docMk/>
          <pc:sldMk cId="0" sldId="890"/>
        </pc:sldMkLst>
      </pc:sldChg>
      <pc:sldChg chg="modNotesTx">
        <pc:chgData name="伊東 学" userId="8b24b91cec8e6ca0" providerId="LiveId" clId="{6C6ACE6C-E40F-4381-A317-458C0D4E0F50}" dt="2021-04-07T00:52:54.765" v="1450" actId="113"/>
        <pc:sldMkLst>
          <pc:docMk/>
          <pc:sldMk cId="0" sldId="891"/>
        </pc:sldMkLst>
      </pc:sldChg>
      <pc:sldChg chg="modNotesTx">
        <pc:chgData name="伊東 学" userId="8b24b91cec8e6ca0" providerId="LiveId" clId="{6C6ACE6C-E40F-4381-A317-458C0D4E0F50}" dt="2021-04-07T00:54:37.276" v="1536" actId="6549"/>
        <pc:sldMkLst>
          <pc:docMk/>
          <pc:sldMk cId="0" sldId="892"/>
        </pc:sldMkLst>
      </pc:sldChg>
      <pc:sldChg chg="addSp delSp modSp mod modNotesTx">
        <pc:chgData name="伊東 学" userId="8b24b91cec8e6ca0" providerId="LiveId" clId="{6C6ACE6C-E40F-4381-A317-458C0D4E0F50}" dt="2021-04-07T00:55:38.422" v="1547" actId="113"/>
        <pc:sldMkLst>
          <pc:docMk/>
          <pc:sldMk cId="0" sldId="893"/>
        </pc:sldMkLst>
        <pc:spChg chg="add del mod">
          <ac:chgData name="伊東 学" userId="8b24b91cec8e6ca0" providerId="LiveId" clId="{6C6ACE6C-E40F-4381-A317-458C0D4E0F50}" dt="2021-04-07T00:55:21.073" v="1545"/>
          <ac:spMkLst>
            <pc:docMk/>
            <pc:sldMk cId="0" sldId="893"/>
            <ac:spMk id="9" creationId="{0EA26D5A-410E-464A-988D-EEAAEC726F13}"/>
          </ac:spMkLst>
        </pc:spChg>
        <pc:picChg chg="mod">
          <ac:chgData name="伊東 学" userId="8b24b91cec8e6ca0" providerId="LiveId" clId="{6C6ACE6C-E40F-4381-A317-458C0D4E0F50}" dt="2021-04-07T00:55:11.453" v="1543" actId="1076"/>
          <ac:picMkLst>
            <pc:docMk/>
            <pc:sldMk cId="0" sldId="893"/>
            <ac:picMk id="11" creationId="{C18B0E26-EEBC-4D55-93D1-33102CD5DE97}"/>
          </ac:picMkLst>
        </pc:picChg>
      </pc:sldChg>
      <pc:sldChg chg="modNotesTx">
        <pc:chgData name="伊東 学" userId="8b24b91cec8e6ca0" providerId="LiveId" clId="{6C6ACE6C-E40F-4381-A317-458C0D4E0F50}" dt="2021-04-07T01:13:56.884" v="1714" actId="20577"/>
        <pc:sldMkLst>
          <pc:docMk/>
          <pc:sldMk cId="0" sldId="894"/>
        </pc:sldMkLst>
      </pc:sldChg>
      <pc:sldChg chg="modNotesTx">
        <pc:chgData name="伊東 学" userId="8b24b91cec8e6ca0" providerId="LiveId" clId="{6C6ACE6C-E40F-4381-A317-458C0D4E0F50}" dt="2021-04-07T00:45:51.463" v="1333" actId="20577"/>
        <pc:sldMkLst>
          <pc:docMk/>
          <pc:sldMk cId="0" sldId="895"/>
        </pc:sldMkLst>
      </pc:sldChg>
      <pc:sldChg chg="modNotesTx">
        <pc:chgData name="伊東 学" userId="8b24b91cec8e6ca0" providerId="LiveId" clId="{6C6ACE6C-E40F-4381-A317-458C0D4E0F50}" dt="2021-04-07T03:36:31.972" v="1929" actId="113"/>
        <pc:sldMkLst>
          <pc:docMk/>
          <pc:sldMk cId="3074239448" sldId="897"/>
        </pc:sldMkLst>
      </pc:sldChg>
      <pc:sldChg chg="modNotesTx">
        <pc:chgData name="伊東 学" userId="8b24b91cec8e6ca0" providerId="LiveId" clId="{6C6ACE6C-E40F-4381-A317-458C0D4E0F50}" dt="2021-04-07T03:28:19.224" v="1814" actId="113"/>
        <pc:sldMkLst>
          <pc:docMk/>
          <pc:sldMk cId="3783787586" sldId="898"/>
        </pc:sldMkLst>
      </pc:sldChg>
      <pc:sldChg chg="modNotesTx">
        <pc:chgData name="伊東 学" userId="8b24b91cec8e6ca0" providerId="LiveId" clId="{6C6ACE6C-E40F-4381-A317-458C0D4E0F50}" dt="2021-04-06T23:52:02.206" v="248" actId="20577"/>
        <pc:sldMkLst>
          <pc:docMk/>
          <pc:sldMk cId="105622231" sldId="899"/>
        </pc:sldMkLst>
      </pc:sldChg>
      <pc:sldChg chg="modNotesTx">
        <pc:chgData name="伊東 学" userId="8b24b91cec8e6ca0" providerId="LiveId" clId="{6C6ACE6C-E40F-4381-A317-458C0D4E0F50}" dt="2021-04-06T23:55:32.387" v="388" actId="113"/>
        <pc:sldMkLst>
          <pc:docMk/>
          <pc:sldMk cId="1676648751" sldId="900"/>
        </pc:sldMkLst>
      </pc:sldChg>
      <pc:sldChg chg="modNotesTx">
        <pc:chgData name="伊東 学" userId="8b24b91cec8e6ca0" providerId="LiveId" clId="{6C6ACE6C-E40F-4381-A317-458C0D4E0F50}" dt="2021-04-07T00:39:24.733" v="960" actId="20577"/>
        <pc:sldMkLst>
          <pc:docMk/>
          <pc:sldMk cId="3690653876" sldId="901"/>
        </pc:sldMkLst>
      </pc:sldChg>
      <pc:sldChg chg="modNotesTx">
        <pc:chgData name="伊東 学" userId="8b24b91cec8e6ca0" providerId="LiveId" clId="{6C6ACE6C-E40F-4381-A317-458C0D4E0F50}" dt="2021-04-07T00:41:12.749" v="1102" actId="20577"/>
        <pc:sldMkLst>
          <pc:docMk/>
          <pc:sldMk cId="2684108194" sldId="90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xmlns="" id="{9F3FBD23-C6B4-4097-BECB-0C268868C16D}"/>
              </a:ext>
            </a:extLst>
          </p:cNvPr>
          <p:cNvSpPr>
            <a:spLocks noGrp="1"/>
          </p:cNvSpPr>
          <p:nvPr>
            <p:ph type="hdr" sz="quarter"/>
          </p:nvPr>
        </p:nvSpPr>
        <p:spPr>
          <a:xfrm>
            <a:off x="1" y="1"/>
            <a:ext cx="3076977" cy="512222"/>
          </a:xfrm>
          <a:prstGeom prst="rect">
            <a:avLst/>
          </a:prstGeom>
        </p:spPr>
        <p:txBody>
          <a:bodyPr vert="horz" lIns="95470" tIns="47735" rIns="95470" bIns="47735" rtlCol="0"/>
          <a:lstStyle>
            <a:lvl1pPr algn="l">
              <a:defRPr kumimoji="1" sz="1200"/>
            </a:lvl1pPr>
          </a:lstStyle>
          <a:p>
            <a:pPr>
              <a:defRPr/>
            </a:pPr>
            <a:endParaRPr lang="ja-JP" altLang="en-US"/>
          </a:p>
        </p:txBody>
      </p:sp>
      <p:sp>
        <p:nvSpPr>
          <p:cNvPr id="3" name="日付プレースホルダー 2">
            <a:extLst>
              <a:ext uri="{FF2B5EF4-FFF2-40B4-BE49-F238E27FC236}">
                <a16:creationId xmlns:a16="http://schemas.microsoft.com/office/drawing/2014/main" xmlns="" id="{FCF2AF3C-CE74-4425-91E4-DC3952B2EC04}"/>
              </a:ext>
            </a:extLst>
          </p:cNvPr>
          <p:cNvSpPr>
            <a:spLocks noGrp="1"/>
          </p:cNvSpPr>
          <p:nvPr>
            <p:ph type="dt" sz="quarter" idx="1"/>
          </p:nvPr>
        </p:nvSpPr>
        <p:spPr>
          <a:xfrm>
            <a:off x="4020651" y="1"/>
            <a:ext cx="3076976" cy="512222"/>
          </a:xfrm>
          <a:prstGeom prst="rect">
            <a:avLst/>
          </a:prstGeom>
        </p:spPr>
        <p:txBody>
          <a:bodyPr vert="horz" lIns="95470" tIns="47735" rIns="95470" bIns="47735" rtlCol="0"/>
          <a:lstStyle>
            <a:lvl1pPr algn="r">
              <a:defRPr kumimoji="1" sz="1200"/>
            </a:lvl1pPr>
          </a:lstStyle>
          <a:p>
            <a:pPr>
              <a:defRPr/>
            </a:pPr>
            <a:fld id="{FC43D34C-7C13-43AE-B9F6-ED9E9F07472E}" type="datetimeFigureOut">
              <a:rPr lang="ja-JP" altLang="en-US"/>
              <a:pPr>
                <a:defRPr/>
              </a:pPr>
              <a:t>2021/6/21</a:t>
            </a:fld>
            <a:endParaRPr lang="ja-JP" altLang="en-US"/>
          </a:p>
        </p:txBody>
      </p:sp>
      <p:sp>
        <p:nvSpPr>
          <p:cNvPr id="4" name="フッター プレースホルダー 3">
            <a:extLst>
              <a:ext uri="{FF2B5EF4-FFF2-40B4-BE49-F238E27FC236}">
                <a16:creationId xmlns:a16="http://schemas.microsoft.com/office/drawing/2014/main" xmlns="" id="{0C9B9CBF-8D99-4B15-9BA1-DC2DB525FAB6}"/>
              </a:ext>
            </a:extLst>
          </p:cNvPr>
          <p:cNvSpPr>
            <a:spLocks noGrp="1"/>
          </p:cNvSpPr>
          <p:nvPr>
            <p:ph type="ftr" sz="quarter" idx="2"/>
          </p:nvPr>
        </p:nvSpPr>
        <p:spPr>
          <a:xfrm>
            <a:off x="1" y="9722332"/>
            <a:ext cx="3076977" cy="512221"/>
          </a:xfrm>
          <a:prstGeom prst="rect">
            <a:avLst/>
          </a:prstGeom>
        </p:spPr>
        <p:txBody>
          <a:bodyPr vert="horz" lIns="95470" tIns="47735" rIns="95470" bIns="47735" rtlCol="0" anchor="b"/>
          <a:lstStyle>
            <a:lvl1pPr algn="l">
              <a:defRPr kumimoji="1" sz="1200"/>
            </a:lvl1pPr>
          </a:lstStyle>
          <a:p>
            <a:pPr>
              <a:defRPr/>
            </a:pPr>
            <a:endParaRPr lang="ja-JP" altLang="en-US"/>
          </a:p>
        </p:txBody>
      </p:sp>
      <p:sp>
        <p:nvSpPr>
          <p:cNvPr id="5" name="スライド番号プレースホルダー 4">
            <a:extLst>
              <a:ext uri="{FF2B5EF4-FFF2-40B4-BE49-F238E27FC236}">
                <a16:creationId xmlns:a16="http://schemas.microsoft.com/office/drawing/2014/main" xmlns="" id="{C3D8A72C-19D1-46E0-9662-6B7147B2A5F8}"/>
              </a:ext>
            </a:extLst>
          </p:cNvPr>
          <p:cNvSpPr>
            <a:spLocks noGrp="1"/>
          </p:cNvSpPr>
          <p:nvPr>
            <p:ph type="sldNum" sz="quarter" idx="3"/>
          </p:nvPr>
        </p:nvSpPr>
        <p:spPr>
          <a:xfrm>
            <a:off x="4020651" y="9722332"/>
            <a:ext cx="3076976" cy="512221"/>
          </a:xfrm>
          <a:prstGeom prst="rect">
            <a:avLst/>
          </a:prstGeom>
        </p:spPr>
        <p:txBody>
          <a:bodyPr vert="horz" wrap="square" lIns="95470" tIns="47735" rIns="95470" bIns="47735" numCol="1" anchor="b" anchorCtr="0" compatLnSpc="1">
            <a:prstTxWarp prst="textNoShape">
              <a:avLst/>
            </a:prstTxWarp>
          </a:bodyPr>
          <a:lstStyle>
            <a:lvl1pPr algn="r">
              <a:defRPr kumimoji="1" sz="1200"/>
            </a:lvl1pPr>
          </a:lstStyle>
          <a:p>
            <a:fld id="{71B203A4-2AFB-4567-9257-8F06DAFD9BEA}" type="slidenum">
              <a:rPr lang="ja-JP" altLang="en-US"/>
              <a:pPr/>
              <a:t>‹#›</a:t>
            </a:fld>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xmlns="" id="{79A9DE60-0951-4B42-B66B-55B59729D6A8}"/>
              </a:ext>
            </a:extLst>
          </p:cNvPr>
          <p:cNvSpPr>
            <a:spLocks noGrp="1"/>
          </p:cNvSpPr>
          <p:nvPr>
            <p:ph type="hdr" sz="quarter"/>
          </p:nvPr>
        </p:nvSpPr>
        <p:spPr>
          <a:xfrm>
            <a:off x="1" y="0"/>
            <a:ext cx="3076977" cy="513869"/>
          </a:xfrm>
          <a:prstGeom prst="rect">
            <a:avLst/>
          </a:prstGeom>
        </p:spPr>
        <p:txBody>
          <a:bodyPr vert="horz" lIns="95470" tIns="47735" rIns="95470" bIns="47735" rtlCol="0"/>
          <a:lstStyle>
            <a:lvl1pPr algn="l" eaLnBrk="1" fontAlgn="auto" hangingPunct="1">
              <a:spcBef>
                <a:spcPts val="0"/>
              </a:spcBef>
              <a:spcAft>
                <a:spcPts val="0"/>
              </a:spcAft>
              <a:defRPr kumimoji="1" sz="1200">
                <a:latin typeface="+mn-lt"/>
              </a:defRPr>
            </a:lvl1pPr>
          </a:lstStyle>
          <a:p>
            <a:pPr>
              <a:defRPr/>
            </a:pPr>
            <a:endParaRPr lang="ja-JP" altLang="en-US"/>
          </a:p>
        </p:txBody>
      </p:sp>
      <p:sp>
        <p:nvSpPr>
          <p:cNvPr id="3" name="日付プレースホルダー 2">
            <a:extLst>
              <a:ext uri="{FF2B5EF4-FFF2-40B4-BE49-F238E27FC236}">
                <a16:creationId xmlns:a16="http://schemas.microsoft.com/office/drawing/2014/main" xmlns="" id="{9CE14EF1-E25F-4987-97C6-8449050F8E7F}"/>
              </a:ext>
            </a:extLst>
          </p:cNvPr>
          <p:cNvSpPr>
            <a:spLocks noGrp="1"/>
          </p:cNvSpPr>
          <p:nvPr>
            <p:ph type="dt" idx="1"/>
          </p:nvPr>
        </p:nvSpPr>
        <p:spPr>
          <a:xfrm>
            <a:off x="4020651" y="0"/>
            <a:ext cx="3076976" cy="513869"/>
          </a:xfrm>
          <a:prstGeom prst="rect">
            <a:avLst/>
          </a:prstGeom>
        </p:spPr>
        <p:txBody>
          <a:bodyPr vert="horz" lIns="95470" tIns="47735" rIns="95470" bIns="47735" rtlCol="0"/>
          <a:lstStyle>
            <a:lvl1pPr algn="r" eaLnBrk="1" fontAlgn="auto" hangingPunct="1">
              <a:spcBef>
                <a:spcPts val="0"/>
              </a:spcBef>
              <a:spcAft>
                <a:spcPts val="0"/>
              </a:spcAft>
              <a:defRPr kumimoji="1" sz="1200">
                <a:latin typeface="+mn-lt"/>
              </a:defRPr>
            </a:lvl1pPr>
          </a:lstStyle>
          <a:p>
            <a:pPr>
              <a:defRPr/>
            </a:pPr>
            <a:fld id="{B1366996-A96F-4D14-9CFB-C427FE51D49A}" type="datetimeFigureOut">
              <a:rPr lang="ja-JP" altLang="en-US"/>
              <a:pPr>
                <a:defRPr/>
              </a:pPr>
              <a:t>2021/6/21</a:t>
            </a:fld>
            <a:endParaRPr lang="ja-JP" altLang="en-US"/>
          </a:p>
        </p:txBody>
      </p:sp>
      <p:sp>
        <p:nvSpPr>
          <p:cNvPr id="4" name="スライド イメージ プレースホルダー 3">
            <a:extLst>
              <a:ext uri="{FF2B5EF4-FFF2-40B4-BE49-F238E27FC236}">
                <a16:creationId xmlns:a16="http://schemas.microsoft.com/office/drawing/2014/main" xmlns="" id="{C1451409-4B22-45FD-BF93-52962B3AF722}"/>
              </a:ext>
            </a:extLst>
          </p:cNvPr>
          <p:cNvSpPr>
            <a:spLocks noGrp="1" noRot="1" noChangeAspect="1"/>
          </p:cNvSpPr>
          <p:nvPr>
            <p:ph type="sldImg" idx="2"/>
          </p:nvPr>
        </p:nvSpPr>
        <p:spPr>
          <a:xfrm>
            <a:off x="1246188" y="1279525"/>
            <a:ext cx="4606925" cy="3454400"/>
          </a:xfrm>
          <a:prstGeom prst="rect">
            <a:avLst/>
          </a:prstGeom>
          <a:noFill/>
          <a:ln w="12700">
            <a:solidFill>
              <a:prstClr val="black"/>
            </a:solidFill>
          </a:ln>
        </p:spPr>
        <p:txBody>
          <a:bodyPr vert="horz" lIns="95470" tIns="47735" rIns="95470" bIns="47735" rtlCol="0" anchor="ctr"/>
          <a:lstStyle/>
          <a:p>
            <a:pPr lvl="0"/>
            <a:endParaRPr lang="ja-JP" altLang="en-US" noProof="0"/>
          </a:p>
        </p:txBody>
      </p:sp>
      <p:sp>
        <p:nvSpPr>
          <p:cNvPr id="5" name="ノート プレースホルダー 4">
            <a:extLst>
              <a:ext uri="{FF2B5EF4-FFF2-40B4-BE49-F238E27FC236}">
                <a16:creationId xmlns:a16="http://schemas.microsoft.com/office/drawing/2014/main" xmlns="" id="{D24262D0-3FF9-4272-AF60-7EA42C9A95E8}"/>
              </a:ext>
            </a:extLst>
          </p:cNvPr>
          <p:cNvSpPr>
            <a:spLocks noGrp="1"/>
          </p:cNvSpPr>
          <p:nvPr>
            <p:ph type="body" sz="quarter" idx="3"/>
          </p:nvPr>
        </p:nvSpPr>
        <p:spPr>
          <a:xfrm>
            <a:off x="709429" y="4926223"/>
            <a:ext cx="5680444" cy="4030246"/>
          </a:xfrm>
          <a:prstGeom prst="rect">
            <a:avLst/>
          </a:prstGeom>
        </p:spPr>
        <p:txBody>
          <a:bodyPr vert="horz" lIns="95470" tIns="47735" rIns="95470" bIns="47735"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xmlns="" id="{50539CAF-81AC-4718-AF7D-AAEF2E271971}"/>
              </a:ext>
            </a:extLst>
          </p:cNvPr>
          <p:cNvSpPr>
            <a:spLocks noGrp="1"/>
          </p:cNvSpPr>
          <p:nvPr>
            <p:ph type="ftr" sz="quarter" idx="4"/>
          </p:nvPr>
        </p:nvSpPr>
        <p:spPr>
          <a:xfrm>
            <a:off x="1" y="9722331"/>
            <a:ext cx="3076977" cy="513869"/>
          </a:xfrm>
          <a:prstGeom prst="rect">
            <a:avLst/>
          </a:prstGeom>
        </p:spPr>
        <p:txBody>
          <a:bodyPr vert="horz" lIns="95470" tIns="47735" rIns="95470" bIns="47735" rtlCol="0" anchor="b"/>
          <a:lstStyle>
            <a:lvl1pPr algn="l" eaLnBrk="1" fontAlgn="auto" hangingPunct="1">
              <a:spcBef>
                <a:spcPts val="0"/>
              </a:spcBef>
              <a:spcAft>
                <a:spcPts val="0"/>
              </a:spcAft>
              <a:defRPr kumimoji="1" sz="1200">
                <a:latin typeface="+mn-lt"/>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xmlns="" id="{11F7225C-C884-4A4D-9A05-AF9A5715A2A0}"/>
              </a:ext>
            </a:extLst>
          </p:cNvPr>
          <p:cNvSpPr>
            <a:spLocks noGrp="1"/>
          </p:cNvSpPr>
          <p:nvPr>
            <p:ph type="sldNum" sz="quarter" idx="5"/>
          </p:nvPr>
        </p:nvSpPr>
        <p:spPr>
          <a:xfrm>
            <a:off x="4020651" y="9722331"/>
            <a:ext cx="3076976" cy="513869"/>
          </a:xfrm>
          <a:prstGeom prst="rect">
            <a:avLst/>
          </a:prstGeom>
        </p:spPr>
        <p:txBody>
          <a:bodyPr vert="horz" wrap="square" lIns="95470" tIns="47735" rIns="95470" bIns="47735" numCol="1" anchor="b" anchorCtr="0" compatLnSpc="1">
            <a:prstTxWarp prst="textNoShape">
              <a:avLst/>
            </a:prstTxWarp>
          </a:bodyPr>
          <a:lstStyle>
            <a:lvl1pPr algn="r" eaLnBrk="1" hangingPunct="1">
              <a:defRPr kumimoji="1" sz="1200">
                <a:latin typeface="游ゴシック" panose="020B0400000000000000" pitchFamily="50" charset="-128"/>
              </a:defRPr>
            </a:lvl1pPr>
          </a:lstStyle>
          <a:p>
            <a:fld id="{729F0932-7BEA-47B7-B520-E114F2896AA6}" type="slidenum">
              <a:rPr lang="ja-JP" altLang="en-US"/>
              <a:pPr/>
              <a:t>‹#›</a:t>
            </a:fld>
            <a:endParaRPr lang="ja-JP" altLang="en-US"/>
          </a:p>
        </p:txBody>
      </p:sp>
    </p:spTree>
    <p:extLst>
      <p:ext uri="{BB962C8B-B14F-4D97-AF65-F5344CB8AC3E}">
        <p14:creationId xmlns:p14="http://schemas.microsoft.com/office/powerpoint/2010/main" val="329815389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spcBef>
                <a:spcPts val="0"/>
              </a:spcBef>
            </a:pPr>
            <a:r>
              <a:rPr kumimoji="1" lang="ja-JP" altLang="en-US" dirty="0">
                <a:latin typeface="ＭＳ Ｐゴシック" panose="020B0600070205080204" pitchFamily="50" charset="-128"/>
                <a:ea typeface="ＭＳ Ｐゴシック" panose="020B0600070205080204" pitchFamily="50" charset="-128"/>
              </a:rPr>
              <a:t>フッ化物洗口について説明をさせていただきます。</a:t>
            </a:r>
          </a:p>
        </p:txBody>
      </p:sp>
    </p:spTree>
    <p:extLst>
      <p:ext uri="{BB962C8B-B14F-4D97-AF65-F5344CB8AC3E}">
        <p14:creationId xmlns:p14="http://schemas.microsoft.com/office/powerpoint/2010/main" val="2253696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 イメージ プレースホルダー 1">
            <a:extLst>
              <a:ext uri="{FF2B5EF4-FFF2-40B4-BE49-F238E27FC236}">
                <a16:creationId xmlns:a16="http://schemas.microsoft.com/office/drawing/2014/main" xmlns="" id="{042D830B-5647-4FB3-91AF-93AAA5A9E81E}"/>
              </a:ext>
            </a:extLst>
          </p:cNvPr>
          <p:cNvSpPr>
            <a:spLocks noGrp="1" noRot="1" noChangeAspect="1" noChangeArrowheads="1" noTextEdit="1"/>
          </p:cNvSpPr>
          <p:nvPr>
            <p:ph type="sldImg"/>
          </p:nvPr>
        </p:nvSpPr>
        <p:spPr bwMode="auto">
          <a:xfrm>
            <a:off x="1246188" y="1279525"/>
            <a:ext cx="4606925"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ノート プレースホルダー 2">
            <a:extLst>
              <a:ext uri="{FF2B5EF4-FFF2-40B4-BE49-F238E27FC236}">
                <a16:creationId xmlns:a16="http://schemas.microsoft.com/office/drawing/2014/main" xmlns="" id="{69B1856B-8CF1-4B87-83AE-C0BCAED56C5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フッ化物には歯質強化、再石灰化の促進、抗菌作用の</a:t>
            </a:r>
            <a:r>
              <a:rPr lang="en-US" altLang="ja-JP" dirty="0">
                <a:latin typeface="ＭＳ Ｐゴシック" panose="020B0600070205080204" pitchFamily="50" charset="-128"/>
                <a:ea typeface="ＭＳ Ｐゴシック" panose="020B0600070205080204" pitchFamily="50" charset="-128"/>
              </a:rPr>
              <a:t>3</a:t>
            </a:r>
            <a:r>
              <a:rPr lang="ja-JP" altLang="en-US" dirty="0">
                <a:latin typeface="ＭＳ Ｐゴシック" panose="020B0600070205080204" pitchFamily="50" charset="-128"/>
                <a:ea typeface="ＭＳ Ｐゴシック" panose="020B0600070205080204" pitchFamily="50" charset="-128"/>
              </a:rPr>
              <a:t>つの予防効果があります。</a:t>
            </a:r>
            <a:endParaRPr lang="en-US" altLang="ja-JP" dirty="0">
              <a:latin typeface="ＭＳ Ｐゴシック" panose="020B0600070205080204" pitchFamily="50" charset="-128"/>
              <a:ea typeface="ＭＳ Ｐゴシック" panose="020B0600070205080204" pitchFamily="50" charset="-128"/>
            </a:endParaRPr>
          </a:p>
          <a:p>
            <a:pPr marL="0" marR="0" lvl="0" indent="0" algn="l" defTabSz="914400" rtl="0" eaLnBrk="0" fontAlgn="base" latinLnBrk="0" hangingPunct="0">
              <a:lnSpc>
                <a:spcPct val="150000"/>
              </a:lnSpc>
              <a:spcBef>
                <a:spcPts val="0"/>
              </a:spcBef>
              <a:spcAft>
                <a:spcPct val="0"/>
              </a:spcAft>
              <a:buClrTx/>
              <a:buSzTx/>
              <a:buFontTx/>
              <a:buNone/>
              <a:tabLst/>
              <a:defRPr/>
            </a:pPr>
            <a:r>
              <a:rPr lang="ja-JP" altLang="en-US" sz="1200" b="0" dirty="0" smtClean="0">
                <a:latin typeface="ＭＳ Ｐゴシック" panose="020B0600070205080204" pitchFamily="50" charset="-128"/>
                <a:ea typeface="ＭＳ Ｐゴシック" panose="020B0600070205080204" pitchFamily="50" charset="-128"/>
              </a:rPr>
              <a:t>歯質強化・・・フッ化物</a:t>
            </a:r>
            <a:r>
              <a:rPr lang="ja-JP" altLang="en-US" sz="1200" b="0" dirty="0">
                <a:latin typeface="ＭＳ Ｐゴシック" panose="020B0600070205080204" pitchFamily="50" charset="-128"/>
                <a:ea typeface="ＭＳ Ｐゴシック" panose="020B0600070205080204" pitchFamily="50" charset="-128"/>
              </a:rPr>
              <a:t>を用いること</a:t>
            </a:r>
            <a:r>
              <a:rPr lang="ja-JP" altLang="en-US" sz="1200" b="0" dirty="0" smtClean="0">
                <a:latin typeface="ＭＳ Ｐゴシック" panose="020B0600070205080204" pitchFamily="50" charset="-128"/>
                <a:ea typeface="ＭＳ Ｐゴシック" panose="020B0600070205080204" pitchFamily="50" charset="-128"/>
              </a:rPr>
              <a:t>で、むし歯</a:t>
            </a:r>
            <a:r>
              <a:rPr lang="ja-JP" altLang="en-US" sz="1200" b="0" dirty="0">
                <a:latin typeface="ＭＳ Ｐゴシック" panose="020B0600070205080204" pitchFamily="50" charset="-128"/>
                <a:ea typeface="ＭＳ Ｐゴシック" panose="020B0600070205080204" pitchFamily="50" charset="-128"/>
              </a:rPr>
              <a:t>菌の作る酸に負けない丈夫な歯になります。特に生えたての歯は、酸にもろい構造ですが、フッ化物が作用することで強い構造になります。</a:t>
            </a:r>
          </a:p>
          <a:p>
            <a:pPr marL="0" marR="0" lvl="0" indent="0" algn="l" defTabSz="914400" rtl="0" eaLnBrk="0" fontAlgn="base" latinLnBrk="0" hangingPunct="0">
              <a:lnSpc>
                <a:spcPct val="150000"/>
              </a:lnSpc>
              <a:spcBef>
                <a:spcPts val="0"/>
              </a:spcBef>
              <a:spcAft>
                <a:spcPct val="0"/>
              </a:spcAft>
              <a:buClrTx/>
              <a:buSzTx/>
              <a:buFontTx/>
              <a:buNone/>
              <a:tabLst/>
              <a:defRPr/>
            </a:pPr>
            <a:r>
              <a:rPr lang="ja-JP" altLang="en-US" sz="1200" b="0" spc="-50" dirty="0" smtClean="0">
                <a:latin typeface="ＭＳ Ｐゴシック" panose="020B0600070205080204" pitchFamily="50" charset="-128"/>
                <a:ea typeface="ＭＳ Ｐゴシック" panose="020B0600070205080204" pitchFamily="50" charset="-128"/>
              </a:rPr>
              <a:t>再石灰化の促進・・・フッ化物</a:t>
            </a:r>
            <a:r>
              <a:rPr lang="ja-JP" altLang="en-US" sz="1200" b="0" spc="-50" dirty="0">
                <a:latin typeface="ＭＳ Ｐゴシック" panose="020B0600070205080204" pitchFamily="50" charset="-128"/>
                <a:ea typeface="ＭＳ Ｐゴシック" panose="020B0600070205080204" pitchFamily="50" charset="-128"/>
              </a:rPr>
              <a:t>はむし歯菌の作る酸によって歯から失われたカルシウム</a:t>
            </a:r>
            <a:r>
              <a:rPr lang="ja-JP" altLang="en-US" sz="1200" b="0" dirty="0">
                <a:latin typeface="ＭＳ Ｐゴシック" panose="020B0600070205080204" pitchFamily="50" charset="-128"/>
                <a:ea typeface="ＭＳ Ｐゴシック" panose="020B0600070205080204" pitchFamily="50" charset="-128"/>
              </a:rPr>
              <a:t>やリンを歯に取り戻す働き（再石灰化）を促進します。これにより脱灰した歯の面を修復します。</a:t>
            </a:r>
          </a:p>
          <a:p>
            <a:pPr marL="0" marR="0" lvl="0" indent="0" algn="l" defTabSz="914400" rtl="0" eaLnBrk="0" fontAlgn="base" latinLnBrk="0" hangingPunct="0">
              <a:lnSpc>
                <a:spcPct val="150000"/>
              </a:lnSpc>
              <a:spcBef>
                <a:spcPts val="0"/>
              </a:spcBef>
              <a:spcAft>
                <a:spcPct val="0"/>
              </a:spcAft>
              <a:buClrTx/>
              <a:buSzTx/>
              <a:buFontTx/>
              <a:buNone/>
              <a:tabLst/>
              <a:defRPr/>
            </a:pPr>
            <a:r>
              <a:rPr lang="ja-JP" altLang="en-US" sz="1200" b="0" dirty="0" smtClean="0">
                <a:latin typeface="ＭＳ Ｐゴシック" panose="020B0600070205080204" pitchFamily="50" charset="-128"/>
                <a:ea typeface="ＭＳ Ｐゴシック" panose="020B0600070205080204" pitchFamily="50" charset="-128"/>
              </a:rPr>
              <a:t>抗菌作用・・・フッ化物</a:t>
            </a:r>
            <a:r>
              <a:rPr lang="ja-JP" altLang="en-US" sz="1200" b="0" dirty="0">
                <a:latin typeface="ＭＳ Ｐゴシック" panose="020B0600070205080204" pitchFamily="50" charset="-128"/>
                <a:ea typeface="ＭＳ Ｐゴシック" panose="020B0600070205080204" pitchFamily="50" charset="-128"/>
              </a:rPr>
              <a:t>はむし歯菌の活動を抑えます。</a:t>
            </a:r>
          </a:p>
          <a:p>
            <a:pPr>
              <a:lnSpc>
                <a:spcPct val="150000"/>
              </a:lnSpc>
              <a:spcBef>
                <a:spcPts val="0"/>
              </a:spcBef>
            </a:pPr>
            <a:endParaRPr lang="en-US" altLang="ja-JP"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657934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ー 1">
            <a:extLst>
              <a:ext uri="{FF2B5EF4-FFF2-40B4-BE49-F238E27FC236}">
                <a16:creationId xmlns:a16="http://schemas.microsoft.com/office/drawing/2014/main" xmlns="" id="{01EF1784-85EE-4261-84A1-FCAB0E806376}"/>
              </a:ext>
            </a:extLst>
          </p:cNvPr>
          <p:cNvSpPr>
            <a:spLocks noGrp="1" noRot="1" noChangeAspect="1" noChangeArrowheads="1" noTextEdit="1"/>
          </p:cNvSpPr>
          <p:nvPr>
            <p:ph type="sldImg"/>
          </p:nvPr>
        </p:nvSpPr>
        <p:spPr bwMode="auto">
          <a:xfrm>
            <a:off x="1246188" y="1279525"/>
            <a:ext cx="4606925"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ノート プレースホルダー 2">
            <a:extLst>
              <a:ext uri="{FF2B5EF4-FFF2-40B4-BE49-F238E27FC236}">
                <a16:creationId xmlns:a16="http://schemas.microsoft.com/office/drawing/2014/main" xmlns="" id="{41B165F7-D345-496A-88F2-919D78E53C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50000"/>
              </a:lnSpc>
              <a:spcBef>
                <a:spcPts val="0"/>
              </a:spcBef>
              <a:spcAft>
                <a:spcPct val="0"/>
              </a:spcAft>
              <a:buClrTx/>
              <a:buSzTx/>
              <a:buFontTx/>
              <a:buNone/>
              <a:tabLst/>
              <a:defRPr/>
            </a:pPr>
            <a:r>
              <a:rPr lang="ja-JP" altLang="en-US" dirty="0">
                <a:latin typeface="ＭＳ Ｐゴシック" panose="020B0600070205080204" pitchFamily="50" charset="-128"/>
                <a:ea typeface="ＭＳ Ｐゴシック" panose="020B0600070205080204" pitchFamily="50" charset="-128"/>
              </a:rPr>
              <a:t>フッ化物を使ったむし歯予防の方法に</a:t>
            </a:r>
            <a:r>
              <a:rPr lang="ja-JP" altLang="en-US" dirty="0" smtClean="0">
                <a:latin typeface="ＭＳ Ｐゴシック" panose="020B0600070205080204" pitchFamily="50" charset="-128"/>
                <a:ea typeface="ＭＳ Ｐゴシック" panose="020B0600070205080204" pitchFamily="50" charset="-128"/>
              </a:rPr>
              <a:t>は、全身的</a:t>
            </a:r>
            <a:r>
              <a:rPr lang="ja-JP" altLang="en-US" dirty="0">
                <a:latin typeface="ＭＳ Ｐゴシック" panose="020B0600070205080204" pitchFamily="50" charset="-128"/>
                <a:ea typeface="ＭＳ Ｐゴシック" panose="020B0600070205080204" pitchFamily="50" charset="-128"/>
              </a:rPr>
              <a:t>な</a:t>
            </a:r>
            <a:r>
              <a:rPr lang="ja-JP" altLang="en-US" dirty="0" smtClean="0">
                <a:latin typeface="ＭＳ Ｐゴシック" panose="020B0600070205080204" pitchFamily="50" charset="-128"/>
                <a:ea typeface="ＭＳ Ｐゴシック" panose="020B0600070205080204" pitchFamily="50" charset="-128"/>
              </a:rPr>
              <a:t>利用法と局所的</a:t>
            </a:r>
            <a:r>
              <a:rPr lang="ja-JP" altLang="en-US" dirty="0">
                <a:latin typeface="ＭＳ Ｐゴシック" panose="020B0600070205080204" pitchFamily="50" charset="-128"/>
                <a:ea typeface="ＭＳ Ｐゴシック" panose="020B0600070205080204" pitchFamily="50" charset="-128"/>
              </a:rPr>
              <a:t>な利用法があります。</a:t>
            </a:r>
            <a:endParaRPr lang="en-US" altLang="ja-JP" dirty="0">
              <a:latin typeface="ＭＳ Ｐゴシック" panose="020B0600070205080204" pitchFamily="50" charset="-128"/>
              <a:ea typeface="ＭＳ Ｐゴシック" panose="020B0600070205080204" pitchFamily="50" charset="-128"/>
            </a:endParaRPr>
          </a:p>
          <a:p>
            <a:pPr marL="0" marR="0" lvl="0" indent="0" algn="l" defTabSz="914400" rtl="0" eaLnBrk="0" fontAlgn="base" latinLnBrk="0" hangingPunct="0">
              <a:lnSpc>
                <a:spcPct val="150000"/>
              </a:lnSpc>
              <a:spcBef>
                <a:spcPts val="0"/>
              </a:spcBef>
              <a:spcAft>
                <a:spcPct val="0"/>
              </a:spcAft>
              <a:buClrTx/>
              <a:buSzTx/>
              <a:buFontTx/>
              <a:buNone/>
              <a:tabLst/>
              <a:defRPr/>
            </a:pPr>
            <a:r>
              <a:rPr lang="ja-JP" altLang="en-US" dirty="0">
                <a:latin typeface="ＭＳ Ｐゴシック" panose="020B0600070205080204" pitchFamily="50" charset="-128"/>
                <a:ea typeface="ＭＳ Ｐゴシック" panose="020B0600070205080204" pitchFamily="50" charset="-128"/>
              </a:rPr>
              <a:t>予防効果はフッ化物歯面塗布で</a:t>
            </a:r>
            <a:r>
              <a:rPr lang="en-US" altLang="ja-JP" dirty="0">
                <a:latin typeface="ＭＳ Ｐゴシック" panose="020B0600070205080204" pitchFamily="50" charset="-128"/>
                <a:ea typeface="ＭＳ Ｐゴシック" panose="020B0600070205080204" pitchFamily="50" charset="-128"/>
              </a:rPr>
              <a:t>30</a:t>
            </a:r>
            <a:r>
              <a:rPr lang="ja-JP" altLang="en-US" dirty="0">
                <a:latin typeface="ＭＳ Ｐゴシック" panose="020B0600070205080204" pitchFamily="50" charset="-128"/>
                <a:ea typeface="ＭＳ Ｐゴシック" panose="020B0600070205080204" pitchFamily="50" charset="-128"/>
              </a:rPr>
              <a:t>～</a:t>
            </a:r>
            <a:r>
              <a:rPr lang="en-US" altLang="ja-JP" dirty="0">
                <a:latin typeface="ＭＳ Ｐゴシック" panose="020B0600070205080204" pitchFamily="50" charset="-128"/>
                <a:ea typeface="ＭＳ Ｐゴシック" panose="020B0600070205080204" pitchFamily="50" charset="-128"/>
              </a:rPr>
              <a:t>40</a:t>
            </a:r>
            <a:r>
              <a:rPr lang="ja-JP" altLang="en-US" dirty="0">
                <a:latin typeface="ＭＳ Ｐゴシック" panose="020B0600070205080204" pitchFamily="50" charset="-128"/>
                <a:ea typeface="ＭＳ Ｐゴシック" panose="020B0600070205080204" pitchFamily="50" charset="-128"/>
              </a:rPr>
              <a:t>％、フッ化物配合歯磨き剤で</a:t>
            </a:r>
            <a:r>
              <a:rPr lang="en-US" altLang="ja-JP" dirty="0">
                <a:latin typeface="ＭＳ Ｐゴシック" panose="020B0600070205080204" pitchFamily="50" charset="-128"/>
                <a:ea typeface="ＭＳ Ｐゴシック" panose="020B0600070205080204" pitchFamily="50" charset="-128"/>
              </a:rPr>
              <a:t>20</a:t>
            </a:r>
            <a:r>
              <a:rPr lang="ja-JP" altLang="en-US" dirty="0">
                <a:latin typeface="ＭＳ Ｐゴシック" panose="020B0600070205080204" pitchFamily="50" charset="-128"/>
                <a:ea typeface="ＭＳ Ｐゴシック" panose="020B0600070205080204" pitchFamily="50" charset="-128"/>
              </a:rPr>
              <a:t>～</a:t>
            </a:r>
            <a:r>
              <a:rPr lang="en-US" altLang="ja-JP" dirty="0">
                <a:latin typeface="ＭＳ Ｐゴシック" panose="020B0600070205080204" pitchFamily="50" charset="-128"/>
                <a:ea typeface="ＭＳ Ｐゴシック" panose="020B0600070205080204" pitchFamily="50" charset="-128"/>
              </a:rPr>
              <a:t>30</a:t>
            </a:r>
            <a:r>
              <a:rPr lang="ja-JP" altLang="en-US" dirty="0">
                <a:latin typeface="ＭＳ Ｐゴシック" panose="020B0600070205080204" pitchFamily="50" charset="-128"/>
                <a:ea typeface="ＭＳ Ｐゴシック" panose="020B0600070205080204" pitchFamily="50" charset="-128"/>
              </a:rPr>
              <a:t>％、フッ化物洗口で</a:t>
            </a:r>
            <a:r>
              <a:rPr lang="en-US" altLang="ja-JP" dirty="0">
                <a:latin typeface="ＭＳ Ｐゴシック" panose="020B0600070205080204" pitchFamily="50" charset="-128"/>
                <a:ea typeface="ＭＳ Ｐゴシック" panose="020B0600070205080204" pitchFamily="50" charset="-128"/>
              </a:rPr>
              <a:t>50</a:t>
            </a:r>
            <a:r>
              <a:rPr lang="ja-JP" altLang="en-US" dirty="0">
                <a:latin typeface="ＭＳ Ｐゴシック" panose="020B0600070205080204" pitchFamily="50" charset="-128"/>
                <a:ea typeface="ＭＳ Ｐゴシック" panose="020B0600070205080204" pitchFamily="50" charset="-128"/>
              </a:rPr>
              <a:t>～</a:t>
            </a:r>
            <a:r>
              <a:rPr lang="en-US" altLang="ja-JP" dirty="0">
                <a:latin typeface="ＭＳ Ｐゴシック" panose="020B0600070205080204" pitchFamily="50" charset="-128"/>
                <a:ea typeface="ＭＳ Ｐゴシック" panose="020B0600070205080204" pitchFamily="50" charset="-128"/>
              </a:rPr>
              <a:t>80</a:t>
            </a:r>
            <a:r>
              <a:rPr lang="ja-JP" altLang="en-US" dirty="0">
                <a:latin typeface="ＭＳ Ｐゴシック" panose="020B0600070205080204" pitchFamily="50" charset="-128"/>
                <a:ea typeface="ＭＳ Ｐゴシック" panose="020B0600070205080204" pitchFamily="50" charset="-128"/>
              </a:rPr>
              <a:t>％あるといわれています。</a:t>
            </a:r>
            <a:endParaRPr lang="en-US" altLang="ja-JP" dirty="0">
              <a:latin typeface="ＭＳ Ｐゴシック" panose="020B0600070205080204" pitchFamily="50" charset="-128"/>
              <a:ea typeface="ＭＳ Ｐゴシック" panose="020B0600070205080204" pitchFamily="50" charset="-128"/>
            </a:endParaRPr>
          </a:p>
          <a:p>
            <a:pPr marL="0" marR="0" lvl="0" indent="0" algn="l" defTabSz="914400" rtl="0" eaLnBrk="0" fontAlgn="base" latinLnBrk="0" hangingPunct="0">
              <a:lnSpc>
                <a:spcPct val="150000"/>
              </a:lnSpc>
              <a:spcBef>
                <a:spcPts val="0"/>
              </a:spcBef>
              <a:spcAft>
                <a:spcPct val="0"/>
              </a:spcAft>
              <a:buClrTx/>
              <a:buSzTx/>
              <a:buFontTx/>
              <a:buNone/>
              <a:tabLst/>
              <a:defRPr/>
            </a:pPr>
            <a:r>
              <a:rPr lang="ja-JP" altLang="en-US" dirty="0">
                <a:latin typeface="ＭＳ Ｐゴシック" panose="020B0600070205080204" pitchFamily="50" charset="-128"/>
                <a:ea typeface="ＭＳ Ｐゴシック" panose="020B0600070205080204" pitchFamily="50" charset="-128"/>
              </a:rPr>
              <a:t>また、これらを組み合わせて利用するとさらに効果的です。</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endParaRPr lang="ja-JP" altLang="en-US"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192283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spcBef>
                <a:spcPts val="0"/>
              </a:spcBef>
            </a:pPr>
            <a:r>
              <a:rPr kumimoji="1" lang="ja-JP" altLang="en-US" dirty="0">
                <a:latin typeface="ＭＳ Ｐゴシック" panose="020B0600070205080204" pitchFamily="50" charset="-128"/>
                <a:ea typeface="ＭＳ Ｐゴシック" panose="020B0600070205080204" pitchFamily="50" charset="-128"/>
              </a:rPr>
              <a:t>歯磨き</a:t>
            </a:r>
            <a:r>
              <a:rPr kumimoji="1" lang="ja-JP" altLang="en-US" dirty="0" smtClean="0">
                <a:latin typeface="ＭＳ Ｐゴシック" panose="020B0600070205080204" pitchFamily="50" charset="-128"/>
                <a:ea typeface="ＭＳ Ｐゴシック" panose="020B0600070205080204" pitchFamily="50" charset="-128"/>
              </a:rPr>
              <a:t>剤</a:t>
            </a:r>
            <a:r>
              <a:rPr lang="ja-JP" altLang="en-US" dirty="0">
                <a:latin typeface="ＭＳ Ｐゴシック" panose="020B0600070205080204" pitchFamily="50" charset="-128"/>
                <a:ea typeface="ＭＳ Ｐゴシック" panose="020B0600070205080204" pitchFamily="50" charset="-128"/>
              </a:rPr>
              <a:t>の</a:t>
            </a:r>
            <a:r>
              <a:rPr kumimoji="1" lang="ja-JP" altLang="en-US" dirty="0" smtClean="0">
                <a:latin typeface="ＭＳ Ｐゴシック" panose="020B0600070205080204" pitchFamily="50" charset="-128"/>
                <a:ea typeface="ＭＳ Ｐゴシック" panose="020B0600070205080204" pitchFamily="50" charset="-128"/>
              </a:rPr>
              <a:t>成分</a:t>
            </a:r>
            <a:r>
              <a:rPr kumimoji="1" lang="ja-JP" altLang="en-US" dirty="0">
                <a:latin typeface="ＭＳ Ｐゴシック" panose="020B0600070205080204" pitchFamily="50" charset="-128"/>
                <a:ea typeface="ＭＳ Ｐゴシック" panose="020B0600070205080204" pitchFamily="50" charset="-128"/>
              </a:rPr>
              <a:t>を見てみましょう。</a:t>
            </a:r>
            <a:endParaRPr kumimoji="1"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kumimoji="1" lang="ja-JP" altLang="en-US" dirty="0">
                <a:latin typeface="ＭＳ Ｐゴシック" panose="020B0600070205080204" pitchFamily="50" charset="-128"/>
                <a:ea typeface="ＭＳ Ｐゴシック" panose="020B0600070205080204" pitchFamily="50" charset="-128"/>
              </a:rPr>
              <a:t>基本成分、薬効成分に分かれますが、その中にはむし歯予防に欠かせないフッ化ナトリウム（フッ素）が入っています。</a:t>
            </a:r>
          </a:p>
        </p:txBody>
      </p:sp>
      <p:sp>
        <p:nvSpPr>
          <p:cNvPr id="4" name="スライド番号プレースホルダー 3"/>
          <p:cNvSpPr>
            <a:spLocks noGrp="1"/>
          </p:cNvSpPr>
          <p:nvPr>
            <p:ph type="sldNum" sz="quarter" idx="5"/>
          </p:nvPr>
        </p:nvSpPr>
        <p:spPr/>
        <p:txBody>
          <a:bodyPr/>
          <a:lstStyle/>
          <a:p>
            <a:fld id="{0B36C928-56C7-4426-AB15-7F55B27729F7}" type="slidenum">
              <a:rPr lang="ja-JP" altLang="en-US" smtClean="0"/>
              <a:pPr/>
              <a:t>12</a:t>
            </a:fld>
            <a:endParaRPr lang="ja-JP" altLang="en-US"/>
          </a:p>
        </p:txBody>
      </p:sp>
    </p:spTree>
    <p:extLst>
      <p:ext uri="{BB962C8B-B14F-4D97-AF65-F5344CB8AC3E}">
        <p14:creationId xmlns:p14="http://schemas.microsoft.com/office/powerpoint/2010/main" val="323692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spcBef>
                <a:spcPts val="0"/>
              </a:spcBef>
            </a:pPr>
            <a:r>
              <a:rPr kumimoji="1" lang="ja-JP" altLang="en-US" dirty="0">
                <a:latin typeface="ＭＳ Ｐゴシック" panose="020B0600070205080204" pitchFamily="50" charset="-128"/>
                <a:ea typeface="ＭＳ Ｐゴシック" panose="020B0600070205080204" pitchFamily="50" charset="-128"/>
              </a:rPr>
              <a:t>フッ化物入り歯磨き剤が普及したことによって</a:t>
            </a:r>
            <a:r>
              <a:rPr kumimoji="1" lang="en-US" altLang="ja-JP" dirty="0">
                <a:latin typeface="ＭＳ Ｐゴシック" panose="020B0600070205080204" pitchFamily="50" charset="-128"/>
                <a:ea typeface="ＭＳ Ｐゴシック" panose="020B0600070205080204" pitchFamily="50" charset="-128"/>
              </a:rPr>
              <a:t>12</a:t>
            </a:r>
            <a:r>
              <a:rPr kumimoji="1" lang="ja-JP" altLang="en-US" dirty="0">
                <a:latin typeface="ＭＳ Ｐゴシック" panose="020B0600070205080204" pitchFamily="50" charset="-128"/>
                <a:ea typeface="ＭＳ Ｐゴシック" panose="020B0600070205080204" pitchFamily="50" charset="-128"/>
              </a:rPr>
              <a:t>歳児一人当たりのむし歯（</a:t>
            </a:r>
            <a:r>
              <a:rPr kumimoji="1" lang="en-US" altLang="ja-JP" dirty="0">
                <a:latin typeface="ＭＳ Ｐゴシック" panose="020B0600070205080204" pitchFamily="50" charset="-128"/>
                <a:ea typeface="ＭＳ Ｐゴシック" panose="020B0600070205080204" pitchFamily="50" charset="-128"/>
              </a:rPr>
              <a:t>DMFT</a:t>
            </a:r>
            <a:r>
              <a:rPr kumimoji="1" lang="ja-JP" altLang="en-US" dirty="0">
                <a:latin typeface="ＭＳ Ｐゴシック" panose="020B0600070205080204" pitchFamily="50" charset="-128"/>
                <a:ea typeface="ＭＳ Ｐゴシック" panose="020B0600070205080204" pitchFamily="50" charset="-128"/>
              </a:rPr>
              <a:t>指数）も減ってきています。</a:t>
            </a:r>
          </a:p>
        </p:txBody>
      </p:sp>
    </p:spTree>
    <p:extLst>
      <p:ext uri="{BB962C8B-B14F-4D97-AF65-F5344CB8AC3E}">
        <p14:creationId xmlns:p14="http://schemas.microsoft.com/office/powerpoint/2010/main" val="3785575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ー 1">
            <a:extLst>
              <a:ext uri="{FF2B5EF4-FFF2-40B4-BE49-F238E27FC236}">
                <a16:creationId xmlns:a16="http://schemas.microsoft.com/office/drawing/2014/main" xmlns="" id="{D58323E2-3B9B-432F-898B-3DB5EB072222}"/>
              </a:ext>
            </a:extLst>
          </p:cNvPr>
          <p:cNvSpPr>
            <a:spLocks noGrp="1" noRot="1" noChangeAspect="1" noChangeArrowheads="1" noTextEdit="1"/>
          </p:cNvSpPr>
          <p:nvPr>
            <p:ph type="sldImg"/>
          </p:nvPr>
        </p:nvSpPr>
        <p:spPr bwMode="auto">
          <a:xfrm>
            <a:off x="1246188" y="1279525"/>
            <a:ext cx="4606925"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ノート プレースホルダー 2">
            <a:extLst>
              <a:ext uri="{FF2B5EF4-FFF2-40B4-BE49-F238E27FC236}">
                <a16:creationId xmlns:a16="http://schemas.microsoft.com/office/drawing/2014/main" xmlns="" id="{536948A6-A834-432B-BC1C-0A358B62283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fontAlgn="base" hangingPunct="1">
              <a:lnSpc>
                <a:spcPct val="150000"/>
              </a:lnSpc>
              <a:spcBef>
                <a:spcPts val="0"/>
              </a:spcBef>
              <a:spcAft>
                <a:spcPct val="0"/>
              </a:spcAft>
              <a:buFontTx/>
              <a:buNone/>
            </a:pPr>
            <a:r>
              <a:rPr lang="ja-JP" altLang="en-US" sz="1200" b="0" dirty="0">
                <a:latin typeface="ＭＳ Ｐゴシック" panose="020B0600070205080204" pitchFamily="50" charset="-128"/>
                <a:ea typeface="ＭＳ Ｐゴシック" panose="020B0600070205080204" pitchFamily="50" charset="-128"/>
              </a:rPr>
              <a:t>フッ化物洗口とは一定濃度のフッ化ナトリウム溶液を用いて、「ブクブクうがい」をするむし歯予防の方法です。特に、</a:t>
            </a:r>
            <a:r>
              <a:rPr lang="en-US" altLang="ja-JP" sz="1200" b="0" dirty="0">
                <a:latin typeface="ＭＳ Ｐゴシック" panose="020B0600070205080204" pitchFamily="50" charset="-128"/>
                <a:ea typeface="ＭＳ Ｐゴシック" panose="020B0600070205080204" pitchFamily="50" charset="-128"/>
              </a:rPr>
              <a:t>4</a:t>
            </a:r>
            <a:r>
              <a:rPr lang="ja-JP" altLang="en-US" sz="1200" b="0" dirty="0">
                <a:latin typeface="ＭＳ Ｐゴシック" panose="020B0600070205080204" pitchFamily="50" charset="-128"/>
                <a:ea typeface="ＭＳ Ｐゴシック" panose="020B0600070205080204" pitchFamily="50" charset="-128"/>
              </a:rPr>
              <a:t>歳から</a:t>
            </a:r>
            <a:r>
              <a:rPr lang="en-US" altLang="ja-JP" sz="1200" b="0" dirty="0">
                <a:latin typeface="ＭＳ Ｐゴシック" panose="020B0600070205080204" pitchFamily="50" charset="-128"/>
                <a:ea typeface="ＭＳ Ｐゴシック" panose="020B0600070205080204" pitchFamily="50" charset="-128"/>
              </a:rPr>
              <a:t>14</a:t>
            </a:r>
            <a:r>
              <a:rPr lang="ja-JP" altLang="en-US" sz="1200" b="0" dirty="0">
                <a:latin typeface="ＭＳ Ｐゴシック" panose="020B0600070205080204" pitchFamily="50" charset="-128"/>
                <a:ea typeface="ＭＳ Ｐゴシック" panose="020B0600070205080204" pitchFamily="50" charset="-128"/>
              </a:rPr>
              <a:t>歳までの期間に実施することがむし歯予防対策として最も効果をもたらすことが示されています</a:t>
            </a:r>
            <a:r>
              <a:rPr lang="ja-JP" altLang="en-US" sz="1200" b="0" dirty="0" smtClean="0">
                <a:latin typeface="ＭＳ Ｐゴシック" panose="020B0600070205080204" pitchFamily="50" charset="-128"/>
                <a:ea typeface="ＭＳ Ｐゴシック" panose="020B0600070205080204" pitchFamily="50" charset="-128"/>
              </a:rPr>
              <a:t>。</a:t>
            </a:r>
            <a:endParaRPr lang="en-US" altLang="ja-JP" sz="1200" b="0" dirty="0" smtClean="0">
              <a:latin typeface="ＭＳ Ｐゴシック" panose="020B0600070205080204" pitchFamily="50" charset="-128"/>
              <a:ea typeface="ＭＳ Ｐゴシック" panose="020B0600070205080204" pitchFamily="50" charset="-128"/>
            </a:endParaRPr>
          </a:p>
          <a:p>
            <a:pPr algn="just" eaLnBrk="1" fontAlgn="base" hangingPunct="1">
              <a:lnSpc>
                <a:spcPct val="150000"/>
              </a:lnSpc>
              <a:spcBef>
                <a:spcPts val="0"/>
              </a:spcBef>
              <a:spcAft>
                <a:spcPct val="0"/>
              </a:spcAft>
              <a:buFontTx/>
              <a:buNone/>
            </a:pPr>
            <a:r>
              <a:rPr lang="ja-JP" altLang="en-US" sz="1200" b="0" dirty="0" smtClean="0">
                <a:latin typeface="ＭＳ Ｐゴシック" panose="020B0600070205080204" pitchFamily="50" charset="-128"/>
                <a:ea typeface="ＭＳ Ｐゴシック" panose="020B0600070205080204" pitchFamily="50" charset="-128"/>
              </a:rPr>
              <a:t>個人的</a:t>
            </a:r>
            <a:r>
              <a:rPr lang="ja-JP" altLang="en-US" sz="1200" b="0" dirty="0">
                <a:latin typeface="ＭＳ Ｐゴシック" panose="020B0600070205080204" pitchFamily="50" charset="-128"/>
                <a:ea typeface="ＭＳ Ｐゴシック" panose="020B0600070205080204" pitchFamily="50" charset="-128"/>
              </a:rPr>
              <a:t>に家庭で行う方法もありますが、平成</a:t>
            </a:r>
            <a:r>
              <a:rPr lang="en-US" altLang="ja-JP" sz="1200" b="0" dirty="0">
                <a:latin typeface="ＭＳ Ｐゴシック" panose="020B0600070205080204" pitchFamily="50" charset="-128"/>
                <a:ea typeface="ＭＳ Ｐゴシック" panose="020B0600070205080204" pitchFamily="50" charset="-128"/>
              </a:rPr>
              <a:t>15</a:t>
            </a:r>
            <a:r>
              <a:rPr lang="ja-JP" altLang="en-US" sz="1200" b="0" dirty="0">
                <a:latin typeface="ＭＳ Ｐゴシック" panose="020B0600070205080204" pitchFamily="50" charset="-128"/>
                <a:ea typeface="ＭＳ Ｐゴシック" panose="020B0600070205080204" pitchFamily="50" charset="-128"/>
              </a:rPr>
              <a:t>年に厚生労働省から「フッ化物洗口ガイドライン」の通知があり、これを受けて全国的に保育所・幼稚園、小中学校等での集団実施が増加しています。</a:t>
            </a:r>
          </a:p>
          <a:p>
            <a:pPr>
              <a:lnSpc>
                <a:spcPct val="150000"/>
              </a:lnSpc>
              <a:spcBef>
                <a:spcPts val="0"/>
              </a:spcBef>
            </a:pPr>
            <a:endParaRPr lang="ja-JP" altLang="en-US"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173156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ー 1">
            <a:extLst>
              <a:ext uri="{FF2B5EF4-FFF2-40B4-BE49-F238E27FC236}">
                <a16:creationId xmlns:a16="http://schemas.microsoft.com/office/drawing/2014/main" xmlns="" id="{A3FB0645-2BC2-4DDA-8375-562073450CF4}"/>
              </a:ext>
            </a:extLst>
          </p:cNvPr>
          <p:cNvSpPr>
            <a:spLocks noGrp="1" noRot="1" noChangeAspect="1" noChangeArrowheads="1" noTextEdit="1"/>
          </p:cNvSpPr>
          <p:nvPr>
            <p:ph type="sldImg"/>
          </p:nvPr>
        </p:nvSpPr>
        <p:spPr bwMode="auto">
          <a:xfrm>
            <a:off x="1246188" y="1279525"/>
            <a:ext cx="4606925"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ノート プレースホルダー 2">
            <a:extLst>
              <a:ext uri="{FF2B5EF4-FFF2-40B4-BE49-F238E27FC236}">
                <a16:creationId xmlns:a16="http://schemas.microsoft.com/office/drawing/2014/main" xmlns="" id="{EBE70E61-97E1-431D-B0DD-D689A0D52F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50000"/>
              </a:lnSpc>
              <a:spcBef>
                <a:spcPts val="0"/>
              </a:spcBef>
            </a:pPr>
            <a:r>
              <a:rPr lang="ja-JP" altLang="en-US" dirty="0" smtClean="0">
                <a:latin typeface="ＭＳ Ｐゴシック" panose="020B0600070205080204" pitchFamily="50" charset="-128"/>
                <a:ea typeface="ＭＳ Ｐゴシック" panose="020B0600070205080204" pitchFamily="50" charset="-128"/>
              </a:rPr>
              <a:t>岐阜県山県市（やまがたし）では</a:t>
            </a:r>
            <a:r>
              <a:rPr lang="ja-JP" altLang="en-US" dirty="0">
                <a:latin typeface="ＭＳ Ｐゴシック" panose="020B0600070205080204" pitchFamily="50" charset="-128"/>
                <a:ea typeface="ＭＳ Ｐゴシック" panose="020B0600070205080204" pitchFamily="50" charset="-128"/>
              </a:rPr>
              <a:t>行政、教育委員会、学校が連携</a:t>
            </a:r>
            <a:r>
              <a:rPr lang="ja-JP" altLang="en-US" dirty="0" smtClean="0">
                <a:latin typeface="ＭＳ Ｐゴシック" panose="020B0600070205080204" pitchFamily="50" charset="-128"/>
                <a:ea typeface="ＭＳ Ｐゴシック" panose="020B0600070205080204" pitchFamily="50" charset="-128"/>
              </a:rPr>
              <a:t>し、子供</a:t>
            </a:r>
            <a:r>
              <a:rPr lang="ja-JP" altLang="en-US" dirty="0">
                <a:latin typeface="ＭＳ Ｐゴシック" panose="020B0600070205080204" pitchFamily="50" charset="-128"/>
                <a:ea typeface="ＭＳ Ｐゴシック" panose="020B0600070205080204" pitchFamily="50" charset="-128"/>
              </a:rPr>
              <a:t>たちの歯と口の健康づくりの一つとして、平成</a:t>
            </a:r>
            <a:r>
              <a:rPr lang="en-US" altLang="ja-JP" dirty="0">
                <a:latin typeface="ＭＳ Ｐゴシック" panose="020B0600070205080204" pitchFamily="50" charset="-128"/>
                <a:ea typeface="ＭＳ Ｐゴシック" panose="020B0600070205080204" pitchFamily="50" charset="-128"/>
              </a:rPr>
              <a:t>16</a:t>
            </a:r>
            <a:r>
              <a:rPr lang="ja-JP" altLang="en-US" dirty="0" smtClean="0">
                <a:latin typeface="ＭＳ Ｐゴシック" panose="020B0600070205080204" pitchFamily="50" charset="-128"/>
                <a:ea typeface="ＭＳ Ｐゴシック" panose="020B0600070205080204" pitchFamily="50" charset="-128"/>
              </a:rPr>
              <a:t>年より保育園</a:t>
            </a:r>
            <a:r>
              <a:rPr lang="ja-JP" altLang="en-US" dirty="0">
                <a:latin typeface="ＭＳ Ｐゴシック" panose="020B0600070205080204" pitchFamily="50" charset="-128"/>
                <a:ea typeface="ＭＳ Ｐゴシック" panose="020B0600070205080204" pitchFamily="50" charset="-128"/>
              </a:rPr>
              <a:t>・幼稚園から小学校・中学校までの希望者にフッ化物洗口を</a:t>
            </a:r>
            <a:r>
              <a:rPr lang="ja-JP" altLang="en-US" dirty="0" smtClean="0">
                <a:latin typeface="ＭＳ Ｐゴシック" panose="020B0600070205080204" pitchFamily="50" charset="-128"/>
                <a:ea typeface="ＭＳ Ｐゴシック" panose="020B0600070205080204" pitchFamily="50" charset="-128"/>
              </a:rPr>
              <a:t>実施</a:t>
            </a:r>
            <a:r>
              <a:rPr lang="ja-JP" altLang="en-US" dirty="0">
                <a:latin typeface="ＭＳ Ｐゴシック" panose="020B0600070205080204" pitchFamily="50" charset="-128"/>
                <a:ea typeface="ＭＳ Ｐゴシック" panose="020B0600070205080204" pitchFamily="50" charset="-128"/>
              </a:rPr>
              <a:t>しています</a:t>
            </a:r>
            <a:r>
              <a:rPr lang="ja-JP" altLang="en-US" dirty="0" smtClean="0">
                <a:latin typeface="ＭＳ Ｐゴシック" panose="020B0600070205080204" pitchFamily="50" charset="-128"/>
                <a:ea typeface="ＭＳ Ｐゴシック" panose="020B0600070205080204" pitchFamily="50" charset="-128"/>
              </a:rPr>
              <a:t>。</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en-US" dirty="0" smtClean="0">
                <a:latin typeface="ＭＳ Ｐゴシック" panose="020B0600070205080204" pitchFamily="50" charset="-128"/>
                <a:ea typeface="ＭＳ Ｐゴシック" panose="020B0600070205080204" pitchFamily="50" charset="-128"/>
              </a:rPr>
              <a:t>山県市では平成</a:t>
            </a:r>
            <a:r>
              <a:rPr lang="en-US" altLang="ja-JP" dirty="0">
                <a:latin typeface="ＭＳ Ｐゴシック" panose="020B0600070205080204" pitchFamily="50" charset="-128"/>
                <a:ea typeface="ＭＳ Ｐゴシック" panose="020B0600070205080204" pitchFamily="50" charset="-128"/>
              </a:rPr>
              <a:t>16</a:t>
            </a:r>
            <a:r>
              <a:rPr lang="ja-JP" altLang="en-US" dirty="0" smtClean="0">
                <a:latin typeface="ＭＳ Ｐゴシック" panose="020B0600070205080204" pitchFamily="50" charset="-128"/>
                <a:ea typeface="ＭＳ Ｐゴシック" panose="020B0600070205080204" pitchFamily="50" charset="-128"/>
              </a:rPr>
              <a:t>年以降、フッ化物</a:t>
            </a:r>
            <a:r>
              <a:rPr lang="ja-JP" altLang="en-US" dirty="0">
                <a:latin typeface="ＭＳ Ｐゴシック" panose="020B0600070205080204" pitchFamily="50" charset="-128"/>
                <a:ea typeface="ＭＳ Ｐゴシック" panose="020B0600070205080204" pitchFamily="50" charset="-128"/>
              </a:rPr>
              <a:t>洗口を行うことに</a:t>
            </a:r>
            <a:r>
              <a:rPr lang="ja-JP" altLang="en-US" dirty="0" smtClean="0">
                <a:latin typeface="ＭＳ Ｐゴシック" panose="020B0600070205080204" pitchFamily="50" charset="-128"/>
                <a:ea typeface="ＭＳ Ｐゴシック" panose="020B0600070205080204" pitchFamily="50" charset="-128"/>
              </a:rPr>
              <a:t>よってむし歯が急激に減少しています。</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ちなみに青線は</a:t>
            </a:r>
            <a:r>
              <a:rPr lang="ja-JP" altLang="en-US" dirty="0" smtClean="0">
                <a:latin typeface="ＭＳ Ｐゴシック" panose="020B0600070205080204" pitchFamily="50" charset="-128"/>
                <a:ea typeface="ＭＳ Ｐゴシック" panose="020B0600070205080204" pitchFamily="50" charset="-128"/>
              </a:rPr>
              <a:t>三重県</a:t>
            </a:r>
            <a:r>
              <a:rPr lang="ja-JP" altLang="en-US" dirty="0">
                <a:latin typeface="ＭＳ Ｐゴシック" panose="020B0600070205080204" pitchFamily="50" charset="-128"/>
                <a:ea typeface="ＭＳ Ｐゴシック" panose="020B0600070205080204" pitchFamily="50" charset="-128"/>
              </a:rPr>
              <a:t>です</a:t>
            </a:r>
            <a:r>
              <a:rPr lang="ja-JP" altLang="en-US" dirty="0" smtClean="0">
                <a:latin typeface="ＭＳ Ｐゴシック" panose="020B0600070205080204" pitchFamily="50" charset="-128"/>
                <a:ea typeface="ＭＳ Ｐゴシック" panose="020B0600070205080204" pitchFamily="50" charset="-128"/>
              </a:rPr>
              <a:t>。</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endParaRPr lang="ja-JP" altLang="en-US"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144564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ー 1">
            <a:extLst>
              <a:ext uri="{FF2B5EF4-FFF2-40B4-BE49-F238E27FC236}">
                <a16:creationId xmlns:a16="http://schemas.microsoft.com/office/drawing/2014/main" xmlns="" id="{56B5B0DA-186B-4DE1-977B-F9DF8CA69F00}"/>
              </a:ext>
            </a:extLst>
          </p:cNvPr>
          <p:cNvSpPr>
            <a:spLocks noGrp="1" noRot="1" noChangeAspect="1" noChangeArrowheads="1" noTextEdit="1"/>
          </p:cNvSpPr>
          <p:nvPr>
            <p:ph type="sldImg"/>
          </p:nvPr>
        </p:nvSpPr>
        <p:spPr bwMode="auto">
          <a:xfrm>
            <a:off x="1246188" y="1279525"/>
            <a:ext cx="4606925"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ノート プレースホルダー 2">
            <a:extLst>
              <a:ext uri="{FF2B5EF4-FFF2-40B4-BE49-F238E27FC236}">
                <a16:creationId xmlns:a16="http://schemas.microsoft.com/office/drawing/2014/main" xmlns="" id="{868730C3-9200-4217-BB5F-9D22F356D28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岐阜県山県市における中学校間の</a:t>
            </a:r>
            <a:r>
              <a:rPr lang="en-US" altLang="ja-JP" dirty="0">
                <a:latin typeface="ＭＳ Ｐゴシック" panose="020B0600070205080204" pitchFamily="50" charset="-128"/>
                <a:ea typeface="ＭＳ Ｐゴシック" panose="020B0600070205080204" pitchFamily="50" charset="-128"/>
              </a:rPr>
              <a:t>DMFT</a:t>
            </a:r>
            <a:r>
              <a:rPr lang="ja-JP" altLang="en-US" dirty="0">
                <a:latin typeface="ＭＳ Ｐゴシック" panose="020B0600070205080204" pitchFamily="50" charset="-128"/>
                <a:ea typeface="ＭＳ Ｐゴシック" panose="020B0600070205080204" pitchFamily="50" charset="-128"/>
              </a:rPr>
              <a:t>指数です。</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フッ化物洗口が始まった当初、各中学校で</a:t>
            </a:r>
            <a:r>
              <a:rPr lang="en-US" altLang="ja-JP" dirty="0">
                <a:latin typeface="ＭＳ Ｐゴシック" panose="020B0600070205080204" pitchFamily="50" charset="-128"/>
                <a:ea typeface="ＭＳ Ｐゴシック" panose="020B0600070205080204" pitchFamily="50" charset="-128"/>
              </a:rPr>
              <a:t>DMFT</a:t>
            </a:r>
            <a:r>
              <a:rPr lang="ja-JP" altLang="en-US" dirty="0">
                <a:latin typeface="ＭＳ Ｐゴシック" panose="020B0600070205080204" pitchFamily="50" charset="-128"/>
                <a:ea typeface="ＭＳ Ｐゴシック" panose="020B0600070205080204" pitchFamily="50" charset="-128"/>
              </a:rPr>
              <a:t>指数の格差はありましたが平成</a:t>
            </a:r>
            <a:r>
              <a:rPr lang="en-US" altLang="ja-JP" dirty="0">
                <a:latin typeface="ＭＳ Ｐゴシック" panose="020B0600070205080204" pitchFamily="50" charset="-128"/>
                <a:ea typeface="ＭＳ Ｐゴシック" panose="020B0600070205080204" pitchFamily="50" charset="-128"/>
              </a:rPr>
              <a:t>22</a:t>
            </a:r>
            <a:r>
              <a:rPr lang="ja-JP" altLang="en-US" dirty="0">
                <a:latin typeface="ＭＳ Ｐゴシック" panose="020B0600070205080204" pitchFamily="50" charset="-128"/>
                <a:ea typeface="ＭＳ Ｐゴシック" panose="020B0600070205080204" pitchFamily="50" charset="-128"/>
              </a:rPr>
              <a:t>年にはほとんど格差がなくなりました。</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このことからもフッ化物洗口が健康格差を解消するのに有効な手法であることが示唆されます。</a:t>
            </a:r>
          </a:p>
        </p:txBody>
      </p:sp>
    </p:spTree>
    <p:extLst>
      <p:ext uri="{BB962C8B-B14F-4D97-AF65-F5344CB8AC3E}">
        <p14:creationId xmlns:p14="http://schemas.microsoft.com/office/powerpoint/2010/main" val="3274715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spcBef>
                <a:spcPts val="0"/>
              </a:spcBef>
            </a:pPr>
            <a:r>
              <a:rPr kumimoji="1" lang="ja-JP" altLang="en-US" b="0" dirty="0">
                <a:latin typeface="ＭＳ Ｐゴシック" panose="020B0600070205080204" pitchFamily="50" charset="-128"/>
                <a:ea typeface="ＭＳ Ｐゴシック" panose="020B0600070205080204" pitchFamily="50" charset="-128"/>
              </a:rPr>
              <a:t>フッ化物洗口の効果をまとめました。</a:t>
            </a:r>
            <a:endParaRPr kumimoji="1" lang="en-US" altLang="ja-JP" b="0" dirty="0">
              <a:latin typeface="ＭＳ Ｐゴシック" panose="020B0600070205080204" pitchFamily="50" charset="-128"/>
              <a:ea typeface="ＭＳ Ｐゴシック" panose="020B0600070205080204" pitchFamily="50" charset="-128"/>
            </a:endParaRPr>
          </a:p>
          <a:p>
            <a:pPr algn="just" eaLnBrk="1" fontAlgn="base" hangingPunct="1">
              <a:lnSpc>
                <a:spcPct val="150000"/>
              </a:lnSpc>
              <a:spcBef>
                <a:spcPts val="0"/>
              </a:spcBef>
              <a:spcAft>
                <a:spcPct val="0"/>
              </a:spcAft>
              <a:buClr>
                <a:srgbClr val="5FD0AA"/>
              </a:buClr>
            </a:pPr>
            <a:r>
              <a:rPr lang="ja-JP" altLang="en-US" sz="1200" b="0" dirty="0" smtClean="0">
                <a:latin typeface="ＭＳ Ｐゴシック" panose="020B0600070205080204" pitchFamily="50" charset="-128"/>
                <a:ea typeface="ＭＳ Ｐゴシック" panose="020B0600070205080204" pitchFamily="50" charset="-128"/>
              </a:rPr>
              <a:t>・永久歯</a:t>
            </a:r>
            <a:r>
              <a:rPr lang="ja-JP" altLang="en-US" sz="1200" b="0" dirty="0">
                <a:latin typeface="ＭＳ Ｐゴシック" panose="020B0600070205080204" pitchFamily="50" charset="-128"/>
                <a:ea typeface="ＭＳ Ｐゴシック" panose="020B0600070205080204" pitchFamily="50" charset="-128"/>
              </a:rPr>
              <a:t>が生え始める４～５歳ごろから、生えそろう中学生くらいまで行うと、永久歯のむし歯の発生を約半分に減らすことができ、高いむし歯予防効果が期待できます。</a:t>
            </a:r>
          </a:p>
          <a:p>
            <a:pPr algn="just" eaLnBrk="1" fontAlgn="base" hangingPunct="1">
              <a:lnSpc>
                <a:spcPct val="150000"/>
              </a:lnSpc>
              <a:spcBef>
                <a:spcPts val="0"/>
              </a:spcBef>
              <a:spcAft>
                <a:spcPct val="0"/>
              </a:spcAft>
              <a:buClr>
                <a:srgbClr val="5FD0AA"/>
              </a:buClr>
            </a:pPr>
            <a:r>
              <a:rPr lang="ja-JP" altLang="en-US" sz="1200" b="0" spc="-40" dirty="0" smtClean="0">
                <a:latin typeface="ＭＳ Ｐゴシック" panose="020B0600070205080204" pitchFamily="50" charset="-128"/>
                <a:ea typeface="ＭＳ Ｐゴシック" panose="020B0600070205080204" pitchFamily="50" charset="-128"/>
              </a:rPr>
              <a:t>・歯ブラシ</a:t>
            </a:r>
            <a:r>
              <a:rPr lang="ja-JP" altLang="en-US" sz="1200" b="0" spc="-40" dirty="0">
                <a:latin typeface="ＭＳ Ｐゴシック" panose="020B0600070205080204" pitchFamily="50" charset="-128"/>
                <a:ea typeface="ＭＳ Ｐゴシック" panose="020B0600070205080204" pitchFamily="50" charset="-128"/>
              </a:rPr>
              <a:t>が届かない奥歯の溝や、歯と歯の間のむし歯予防に有効です。</a:t>
            </a:r>
          </a:p>
          <a:p>
            <a:pPr algn="just" eaLnBrk="1" fontAlgn="base" hangingPunct="1">
              <a:lnSpc>
                <a:spcPct val="150000"/>
              </a:lnSpc>
              <a:spcBef>
                <a:spcPts val="0"/>
              </a:spcBef>
              <a:spcAft>
                <a:spcPct val="0"/>
              </a:spcAft>
              <a:buClr>
                <a:srgbClr val="5FD0AA"/>
              </a:buClr>
            </a:pPr>
            <a:r>
              <a:rPr lang="ja-JP" altLang="en-US" sz="1200" b="0" dirty="0" smtClean="0">
                <a:latin typeface="ＭＳ Ｐゴシック" panose="020B0600070205080204" pitchFamily="50" charset="-128"/>
                <a:ea typeface="ＭＳ Ｐゴシック" panose="020B0600070205080204" pitchFamily="50" charset="-128"/>
              </a:rPr>
              <a:t>・初期</a:t>
            </a:r>
            <a:r>
              <a:rPr lang="ja-JP" altLang="en-US" sz="1200" b="0" dirty="0">
                <a:latin typeface="ＭＳ Ｐゴシック" panose="020B0600070205080204" pitchFamily="50" charset="-128"/>
                <a:ea typeface="ＭＳ Ｐゴシック" panose="020B0600070205080204" pitchFamily="50" charset="-128"/>
              </a:rPr>
              <a:t>のむし歯ができても進行しにくくなります。</a:t>
            </a:r>
          </a:p>
          <a:p>
            <a:pPr algn="just" eaLnBrk="1" fontAlgn="base" hangingPunct="1">
              <a:lnSpc>
                <a:spcPct val="150000"/>
              </a:lnSpc>
              <a:spcBef>
                <a:spcPts val="0"/>
              </a:spcBef>
              <a:spcAft>
                <a:spcPct val="0"/>
              </a:spcAft>
              <a:buClr>
                <a:srgbClr val="5FD0AA"/>
              </a:buClr>
            </a:pPr>
            <a:r>
              <a:rPr lang="ja-JP" altLang="en-US" sz="1200" b="0" dirty="0" smtClean="0">
                <a:latin typeface="ＭＳ Ｐゴシック" panose="020B0600070205080204" pitchFamily="50" charset="-128"/>
                <a:ea typeface="ＭＳ Ｐゴシック" panose="020B0600070205080204" pitchFamily="50" charset="-128"/>
              </a:rPr>
              <a:t>・治療</a:t>
            </a:r>
            <a:r>
              <a:rPr lang="ja-JP" altLang="en-US" sz="1200" b="0" dirty="0">
                <a:latin typeface="ＭＳ Ｐゴシック" panose="020B0600070205080204" pitchFamily="50" charset="-128"/>
                <a:ea typeface="ＭＳ Ｐゴシック" panose="020B0600070205080204" pitchFamily="50" charset="-128"/>
              </a:rPr>
              <a:t>が完了した歯のむし歯の再発防止や、歯列矯正装置をつけている人など、むし歯発生リスクが高い場合の利用も効果的です。</a:t>
            </a:r>
          </a:p>
          <a:p>
            <a:pPr algn="just" eaLnBrk="1" fontAlgn="base" hangingPunct="1">
              <a:lnSpc>
                <a:spcPct val="150000"/>
              </a:lnSpc>
              <a:spcBef>
                <a:spcPts val="0"/>
              </a:spcBef>
              <a:spcAft>
                <a:spcPct val="0"/>
              </a:spcAft>
              <a:buClr>
                <a:srgbClr val="5FD0AA"/>
              </a:buClr>
            </a:pPr>
            <a:r>
              <a:rPr lang="ja-JP" altLang="en-US" sz="1200" b="0" dirty="0" smtClean="0">
                <a:latin typeface="ＭＳ Ｐゴシック" panose="020B0600070205080204" pitchFamily="50" charset="-128"/>
                <a:ea typeface="ＭＳ Ｐゴシック" panose="020B0600070205080204" pitchFamily="50" charset="-128"/>
              </a:rPr>
              <a:t>・フッ化物</a:t>
            </a:r>
            <a:r>
              <a:rPr lang="ja-JP" altLang="en-US" sz="1200" b="0" dirty="0">
                <a:latin typeface="ＭＳ Ｐゴシック" panose="020B0600070205080204" pitchFamily="50" charset="-128"/>
                <a:ea typeface="ＭＳ Ｐゴシック" panose="020B0600070205080204" pitchFamily="50" charset="-128"/>
              </a:rPr>
              <a:t>歯面塗布やフッ化物配合歯みがき剤の使用などと組み合わせて利用するとさらに効果的です。</a:t>
            </a:r>
          </a:p>
          <a:p>
            <a:pPr algn="just" eaLnBrk="1" fontAlgn="base" hangingPunct="1">
              <a:lnSpc>
                <a:spcPct val="150000"/>
              </a:lnSpc>
              <a:spcBef>
                <a:spcPts val="0"/>
              </a:spcBef>
              <a:spcAft>
                <a:spcPct val="0"/>
              </a:spcAft>
              <a:buClr>
                <a:srgbClr val="5FD0AA"/>
              </a:buClr>
            </a:pPr>
            <a:r>
              <a:rPr lang="ja-JP" altLang="en-US" sz="1200" b="0" dirty="0" smtClean="0">
                <a:latin typeface="ＭＳ Ｐゴシック" panose="020B0600070205080204" pitchFamily="50" charset="-128"/>
                <a:ea typeface="ＭＳ Ｐゴシック" panose="020B0600070205080204" pitchFamily="50" charset="-128"/>
              </a:rPr>
              <a:t>・成人</a:t>
            </a:r>
            <a:r>
              <a:rPr lang="ja-JP" altLang="en-US" sz="1200" b="0" dirty="0">
                <a:latin typeface="ＭＳ Ｐゴシック" panose="020B0600070205080204" pitchFamily="50" charset="-128"/>
                <a:ea typeface="ＭＳ Ｐゴシック" panose="020B0600070205080204" pitchFamily="50" charset="-128"/>
              </a:rPr>
              <a:t>では、歯の根元周辺のむし歯予防に有効です。</a:t>
            </a:r>
          </a:p>
          <a:p>
            <a:pPr>
              <a:lnSpc>
                <a:spcPct val="150000"/>
              </a:lnSpc>
              <a:spcBef>
                <a:spcPts val="0"/>
              </a:spcBef>
            </a:pPr>
            <a:endParaRPr kumimoji="1" lang="ja-JP" altLang="en-US"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051148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spcBef>
                <a:spcPts val="0"/>
              </a:spcBef>
            </a:pPr>
            <a:r>
              <a:rPr kumimoji="1" lang="ja-JP" altLang="en-US" b="0" dirty="0">
                <a:latin typeface="ＭＳ Ｐゴシック" panose="020B0600070205080204" pitchFamily="50" charset="-128"/>
                <a:ea typeface="ＭＳ Ｐゴシック" panose="020B0600070205080204" pitchFamily="50" charset="-128"/>
              </a:rPr>
              <a:t>フッ化物洗口の方法です。</a:t>
            </a:r>
            <a:endParaRPr kumimoji="1" lang="en-US" altLang="ja-JP" b="0" dirty="0">
              <a:latin typeface="ＭＳ Ｐゴシック" panose="020B0600070205080204" pitchFamily="50" charset="-128"/>
              <a:ea typeface="ＭＳ Ｐゴシック" panose="020B0600070205080204" pitchFamily="50" charset="-128"/>
            </a:endParaRPr>
          </a:p>
          <a:p>
            <a:pPr algn="just" eaLnBrk="1" fontAlgn="base" hangingPunct="1">
              <a:lnSpc>
                <a:spcPct val="150000"/>
              </a:lnSpc>
              <a:spcBef>
                <a:spcPts val="0"/>
              </a:spcBef>
              <a:spcAft>
                <a:spcPct val="0"/>
              </a:spcAft>
              <a:buClr>
                <a:srgbClr val="5FD0AA"/>
              </a:buClr>
            </a:pPr>
            <a:r>
              <a:rPr lang="ja-JP" altLang="en-US" sz="1200" b="0" dirty="0" smtClean="0">
                <a:latin typeface="ＭＳ Ｐゴシック" panose="020B0600070205080204" pitchFamily="50" charset="-128"/>
                <a:ea typeface="ＭＳ Ｐゴシック" panose="020B0600070205080204" pitchFamily="50" charset="-128"/>
              </a:rPr>
              <a:t>・「</a:t>
            </a:r>
            <a:r>
              <a:rPr lang="ja-JP" altLang="en-US" sz="1200" b="0" dirty="0">
                <a:latin typeface="ＭＳ Ｐゴシック" panose="020B0600070205080204" pitchFamily="50" charset="-128"/>
                <a:ea typeface="ＭＳ Ｐゴシック" panose="020B0600070205080204" pitchFamily="50" charset="-128"/>
              </a:rPr>
              <a:t>毎日法（週</a:t>
            </a:r>
            <a:r>
              <a:rPr lang="en-US" altLang="ja-JP" sz="1200" b="0" dirty="0">
                <a:latin typeface="ＭＳ Ｐゴシック" panose="020B0600070205080204" pitchFamily="50" charset="-128"/>
                <a:ea typeface="ＭＳ Ｐゴシック" panose="020B0600070205080204" pitchFamily="50" charset="-128"/>
              </a:rPr>
              <a:t>5</a:t>
            </a:r>
            <a:r>
              <a:rPr lang="ja-JP" altLang="en-US" sz="1200" b="0" dirty="0">
                <a:latin typeface="ＭＳ Ｐゴシック" panose="020B0600070205080204" pitchFamily="50" charset="-128"/>
                <a:ea typeface="ＭＳ Ｐゴシック" panose="020B0600070205080204" pitchFamily="50" charset="-128"/>
              </a:rPr>
              <a:t>回法</a:t>
            </a:r>
            <a:r>
              <a:rPr lang="ja-JP" altLang="en-US" sz="1200" b="0" spc="-900" dirty="0">
                <a:latin typeface="ＭＳ Ｐゴシック" panose="020B0600070205080204" pitchFamily="50" charset="-128"/>
                <a:ea typeface="ＭＳ Ｐゴシック" panose="020B0600070205080204" pitchFamily="50" charset="-128"/>
              </a:rPr>
              <a:t>）</a:t>
            </a:r>
            <a:r>
              <a:rPr lang="ja-JP" altLang="en-US" sz="1200" b="0" dirty="0">
                <a:latin typeface="ＭＳ Ｐゴシック" panose="020B0600070205080204" pitchFamily="50" charset="-128"/>
                <a:ea typeface="ＭＳ Ｐゴシック" panose="020B0600070205080204" pitchFamily="50" charset="-128"/>
              </a:rPr>
              <a:t>」と「週１回法」があります。</a:t>
            </a:r>
          </a:p>
          <a:p>
            <a:pPr algn="just" eaLnBrk="1" fontAlgn="base" hangingPunct="1">
              <a:lnSpc>
                <a:spcPct val="150000"/>
              </a:lnSpc>
              <a:spcBef>
                <a:spcPts val="0"/>
              </a:spcBef>
              <a:spcAft>
                <a:spcPct val="0"/>
              </a:spcAft>
              <a:buClr>
                <a:srgbClr val="5FD0AA"/>
              </a:buClr>
            </a:pPr>
            <a:r>
              <a:rPr lang="ja-JP" altLang="en-US" sz="1200" b="0" dirty="0" smtClean="0">
                <a:latin typeface="ＭＳ Ｐゴシック" panose="020B0600070205080204" pitchFamily="50" charset="-128"/>
                <a:ea typeface="ＭＳ Ｐゴシック" panose="020B0600070205080204" pitchFamily="50" charset="-128"/>
              </a:rPr>
              <a:t>・保育所</a:t>
            </a:r>
            <a:r>
              <a:rPr lang="ja-JP" altLang="en-US" sz="1200" b="0" dirty="0">
                <a:latin typeface="ＭＳ Ｐゴシック" panose="020B0600070205080204" pitchFamily="50" charset="-128"/>
                <a:ea typeface="ＭＳ Ｐゴシック" panose="020B0600070205080204" pitchFamily="50" charset="-128"/>
              </a:rPr>
              <a:t>・幼稚園等では、主に毎日法、</a:t>
            </a:r>
            <a:r>
              <a:rPr lang="en-US" altLang="ja-JP" sz="1200" b="0" dirty="0">
                <a:latin typeface="ＭＳ Ｐゴシック" panose="020B0600070205080204" pitchFamily="50" charset="-128"/>
                <a:ea typeface="ＭＳ Ｐゴシック" panose="020B0600070205080204" pitchFamily="50" charset="-128"/>
              </a:rPr>
              <a:t>0.055</a:t>
            </a:r>
            <a:r>
              <a:rPr lang="ja-JP" altLang="en-US" sz="1200" b="0" dirty="0">
                <a:latin typeface="ＭＳ Ｐゴシック" panose="020B0600070205080204" pitchFamily="50" charset="-128"/>
                <a:ea typeface="ＭＳ Ｐゴシック" panose="020B0600070205080204" pitchFamily="50" charset="-128"/>
              </a:rPr>
              <a:t>％フッ化ナトリウム溶液（フッ化物イオン濃度：</a:t>
            </a:r>
            <a:r>
              <a:rPr lang="en-US" altLang="ja-JP" sz="1200" b="0" dirty="0">
                <a:latin typeface="ＭＳ Ｐゴシック" panose="020B0600070205080204" pitchFamily="50" charset="-128"/>
                <a:ea typeface="ＭＳ Ｐゴシック" panose="020B0600070205080204" pitchFamily="50" charset="-128"/>
              </a:rPr>
              <a:t>250ppm</a:t>
            </a:r>
            <a:r>
              <a:rPr lang="ja-JP" altLang="en-US" sz="1200" b="0" dirty="0">
                <a:latin typeface="ＭＳ Ｐゴシック" panose="020B0600070205080204" pitchFamily="50" charset="-128"/>
                <a:ea typeface="ＭＳ Ｐゴシック" panose="020B0600070205080204" pitchFamily="50" charset="-128"/>
              </a:rPr>
              <a:t>）で行われています。</a:t>
            </a:r>
          </a:p>
          <a:p>
            <a:pPr algn="just" fontAlgn="base">
              <a:lnSpc>
                <a:spcPct val="150000"/>
              </a:lnSpc>
              <a:spcBef>
                <a:spcPts val="0"/>
              </a:spcBef>
              <a:spcAft>
                <a:spcPct val="0"/>
              </a:spcAft>
              <a:buClr>
                <a:srgbClr val="5FD0AA"/>
              </a:buClr>
            </a:pPr>
            <a:r>
              <a:rPr lang="ja-JP" altLang="en-US" sz="1200" b="0" dirty="0" smtClean="0">
                <a:latin typeface="ＭＳ Ｐゴシック" panose="020B0600070205080204" pitchFamily="50" charset="-128"/>
                <a:ea typeface="ＭＳ Ｐゴシック" panose="020B0600070205080204" pitchFamily="50" charset="-128"/>
              </a:rPr>
              <a:t>・小中学校</a:t>
            </a:r>
            <a:r>
              <a:rPr lang="ja-JP" altLang="en-US" sz="1200" b="0" dirty="0">
                <a:latin typeface="ＭＳ Ｐゴシック" panose="020B0600070205080204" pitchFamily="50" charset="-128"/>
                <a:ea typeface="ＭＳ Ｐゴシック" panose="020B0600070205080204" pitchFamily="50" charset="-128"/>
              </a:rPr>
              <a:t>では、主に週</a:t>
            </a:r>
            <a:r>
              <a:rPr lang="en-US" altLang="ja-JP" sz="1200" b="0" dirty="0">
                <a:latin typeface="ＭＳ Ｐゴシック" panose="020B0600070205080204" pitchFamily="50" charset="-128"/>
                <a:ea typeface="ＭＳ Ｐゴシック" panose="020B0600070205080204" pitchFamily="50" charset="-128"/>
              </a:rPr>
              <a:t>1</a:t>
            </a:r>
            <a:r>
              <a:rPr lang="ja-JP" altLang="en-US" sz="1200" b="0" dirty="0">
                <a:latin typeface="ＭＳ Ｐゴシック" panose="020B0600070205080204" pitchFamily="50" charset="-128"/>
                <a:ea typeface="ＭＳ Ｐゴシック" panose="020B0600070205080204" pitchFamily="50" charset="-128"/>
              </a:rPr>
              <a:t>回法、</a:t>
            </a:r>
            <a:r>
              <a:rPr lang="en-US" altLang="ja-JP" sz="1200" b="0" dirty="0">
                <a:latin typeface="ＭＳ Ｐゴシック" panose="020B0600070205080204" pitchFamily="50" charset="-128"/>
                <a:ea typeface="ＭＳ Ｐゴシック" panose="020B0600070205080204" pitchFamily="50" charset="-128"/>
              </a:rPr>
              <a:t>0.2</a:t>
            </a:r>
            <a:r>
              <a:rPr lang="ja-JP" altLang="en-US" sz="1200" b="0" dirty="0">
                <a:latin typeface="ＭＳ Ｐゴシック" panose="020B0600070205080204" pitchFamily="50" charset="-128"/>
                <a:ea typeface="ＭＳ Ｐゴシック" panose="020B0600070205080204" pitchFamily="50" charset="-128"/>
              </a:rPr>
              <a:t>％フッ化ナトリウム溶液　（フッ化物イオン濃度：</a:t>
            </a:r>
            <a:r>
              <a:rPr lang="en-US" altLang="ja-JP" sz="1200" b="0" dirty="0">
                <a:latin typeface="ＭＳ Ｐゴシック" panose="020B0600070205080204" pitchFamily="50" charset="-128"/>
                <a:ea typeface="ＭＳ Ｐゴシック" panose="020B0600070205080204" pitchFamily="50" charset="-128"/>
              </a:rPr>
              <a:t>900ppm</a:t>
            </a:r>
            <a:r>
              <a:rPr lang="ja-JP" altLang="en-US" sz="1200" b="0" dirty="0">
                <a:latin typeface="ＭＳ Ｐゴシック" panose="020B0600070205080204" pitchFamily="50" charset="-128"/>
                <a:ea typeface="ＭＳ Ｐゴシック" panose="020B0600070205080204" pitchFamily="50" charset="-128"/>
              </a:rPr>
              <a:t>）で行われています。</a:t>
            </a:r>
          </a:p>
          <a:p>
            <a:pPr algn="just" eaLnBrk="1" hangingPunct="1">
              <a:lnSpc>
                <a:spcPct val="150000"/>
              </a:lnSpc>
              <a:spcBef>
                <a:spcPts val="0"/>
              </a:spcBef>
              <a:buClr>
                <a:srgbClr val="5FD0AA"/>
              </a:buClr>
            </a:pPr>
            <a:r>
              <a:rPr lang="ja-JP" altLang="en-US" sz="1200" b="0" spc="-70" dirty="0" smtClean="0">
                <a:latin typeface="ＭＳ Ｐゴシック" panose="020B0600070205080204" pitchFamily="50" charset="-128"/>
                <a:ea typeface="ＭＳ Ｐゴシック" panose="020B0600070205080204" pitchFamily="50" charset="-128"/>
              </a:rPr>
              <a:t>・洗</a:t>
            </a:r>
            <a:r>
              <a:rPr lang="ja-JP" altLang="en-US" sz="1200" b="0" spc="-70" dirty="0">
                <a:latin typeface="ＭＳ Ｐゴシック" panose="020B0600070205080204" pitchFamily="50" charset="-128"/>
                <a:ea typeface="ＭＳ Ｐゴシック" panose="020B0600070205080204" pitchFamily="50" charset="-128"/>
              </a:rPr>
              <a:t>口液を５～</a:t>
            </a:r>
            <a:r>
              <a:rPr lang="en-US" altLang="ja-JP" sz="1200" b="0" spc="-70" dirty="0" smtClean="0">
                <a:latin typeface="ＭＳ Ｐゴシック" panose="020B0600070205080204" pitchFamily="50" charset="-128"/>
                <a:ea typeface="ＭＳ Ｐゴシック" panose="020B0600070205080204" pitchFamily="50" charset="-128"/>
              </a:rPr>
              <a:t>10ml</a:t>
            </a:r>
            <a:r>
              <a:rPr lang="ja-JP" altLang="en-US" dirty="0">
                <a:latin typeface="ＭＳ Ｐゴシック" panose="020B0600070205080204" pitchFamily="50" charset="-128"/>
                <a:ea typeface="ＭＳ Ｐゴシック" panose="020B0600070205080204" pitchFamily="50" charset="-128"/>
              </a:rPr>
              <a:t>（園児は５</a:t>
            </a:r>
            <a:r>
              <a:rPr lang="en-US" altLang="ja-JP" dirty="0">
                <a:latin typeface="ＭＳ Ｐゴシック" panose="020B0600070205080204" pitchFamily="50" charset="-128"/>
                <a:ea typeface="ＭＳ Ｐゴシック" panose="020B0600070205080204" pitchFamily="50" charset="-128"/>
              </a:rPr>
              <a:t>ml</a:t>
            </a:r>
            <a:r>
              <a:rPr lang="ja-JP" altLang="en-US" dirty="0" err="1">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小中学生は７～</a:t>
            </a:r>
            <a:r>
              <a:rPr lang="en-US" altLang="ja-JP" dirty="0">
                <a:latin typeface="ＭＳ Ｐゴシック" panose="020B0600070205080204" pitchFamily="50" charset="-128"/>
                <a:ea typeface="ＭＳ Ｐゴシック" panose="020B0600070205080204" pitchFamily="50" charset="-128"/>
              </a:rPr>
              <a:t>10ml</a:t>
            </a:r>
            <a:r>
              <a:rPr lang="ja-JP" altLang="en-US" dirty="0">
                <a:latin typeface="ＭＳ Ｐゴシック" panose="020B0600070205080204" pitchFamily="50" charset="-128"/>
                <a:ea typeface="ＭＳ Ｐゴシック" panose="020B0600070205080204" pitchFamily="50" charset="-128"/>
              </a:rPr>
              <a:t>が目安</a:t>
            </a:r>
            <a:r>
              <a:rPr lang="ja-JP" altLang="en-US" dirty="0" smtClean="0">
                <a:latin typeface="ＭＳ Ｐゴシック" panose="020B0600070205080204" pitchFamily="50" charset="-128"/>
                <a:ea typeface="ＭＳ Ｐゴシック" panose="020B0600070205080204" pitchFamily="50" charset="-128"/>
              </a:rPr>
              <a:t>）</a:t>
            </a:r>
            <a:r>
              <a:rPr lang="ja-JP" altLang="en-US" sz="1200" b="0" spc="-70" dirty="0" smtClean="0">
                <a:latin typeface="ＭＳ Ｐゴシック" panose="020B0600070205080204" pitchFamily="50" charset="-128"/>
                <a:ea typeface="ＭＳ Ｐゴシック" panose="020B0600070205080204" pitchFamily="50" charset="-128"/>
              </a:rPr>
              <a:t>口</a:t>
            </a:r>
            <a:r>
              <a:rPr lang="ja-JP" altLang="en-US" sz="1200" b="0" spc="-70" dirty="0">
                <a:latin typeface="ＭＳ Ｐゴシック" panose="020B0600070205080204" pitchFamily="50" charset="-128"/>
                <a:ea typeface="ＭＳ Ｐゴシック" panose="020B0600070205080204" pitchFamily="50" charset="-128"/>
              </a:rPr>
              <a:t>に含み、</a:t>
            </a:r>
            <a:r>
              <a:rPr lang="en-US" altLang="ja-JP" sz="1200" b="0" spc="-70" dirty="0">
                <a:latin typeface="ＭＳ Ｐゴシック" panose="020B0600070205080204" pitchFamily="50" charset="-128"/>
                <a:ea typeface="ＭＳ Ｐゴシック" panose="020B0600070205080204" pitchFamily="50" charset="-128"/>
              </a:rPr>
              <a:t>30</a:t>
            </a:r>
            <a:r>
              <a:rPr lang="ja-JP" altLang="en-US" sz="1200" b="0" spc="-70" dirty="0">
                <a:latin typeface="ＭＳ Ｐゴシック" panose="020B0600070205080204" pitchFamily="50" charset="-128"/>
                <a:ea typeface="ＭＳ Ｐゴシック" panose="020B0600070205080204" pitchFamily="50" charset="-128"/>
              </a:rPr>
              <a:t>秒～</a:t>
            </a:r>
            <a:r>
              <a:rPr lang="en-US" altLang="ja-JP" sz="1200" b="0" spc="-70" dirty="0">
                <a:latin typeface="ＭＳ Ｐゴシック" panose="020B0600070205080204" pitchFamily="50" charset="-128"/>
                <a:ea typeface="ＭＳ Ｐゴシック" panose="020B0600070205080204" pitchFamily="50" charset="-128"/>
              </a:rPr>
              <a:t>1</a:t>
            </a:r>
            <a:r>
              <a:rPr lang="ja-JP" altLang="en-US" sz="1200" b="0" spc="-70" dirty="0">
                <a:latin typeface="ＭＳ Ｐゴシック" panose="020B0600070205080204" pitchFamily="50" charset="-128"/>
                <a:ea typeface="ＭＳ Ｐゴシック" panose="020B0600070205080204" pitchFamily="50" charset="-128"/>
              </a:rPr>
              <a:t>分間ブクブクうがいをします</a:t>
            </a:r>
            <a:r>
              <a:rPr lang="ja-JP" altLang="en-US" sz="1200" b="0" spc="-70" dirty="0" smtClean="0">
                <a:latin typeface="ＭＳ Ｐゴシック" panose="020B0600070205080204" pitchFamily="50" charset="-128"/>
                <a:ea typeface="ＭＳ Ｐゴシック" panose="020B0600070205080204" pitchFamily="50" charset="-128"/>
              </a:rPr>
              <a:t>。</a:t>
            </a:r>
            <a:r>
              <a:rPr lang="en-US" altLang="ja-JP" sz="1200" b="0" spc="-70" dirty="0" smtClean="0">
                <a:latin typeface="ＭＳ Ｐゴシック" panose="020B0600070205080204" pitchFamily="50" charset="-128"/>
                <a:ea typeface="ＭＳ Ｐゴシック" panose="020B0600070205080204" pitchFamily="50" charset="-128"/>
              </a:rPr>
              <a:t>30</a:t>
            </a:r>
            <a:r>
              <a:rPr lang="ja-JP" altLang="en-US" sz="1200" b="0" spc="-70" dirty="0" smtClean="0">
                <a:latin typeface="ＭＳ Ｐゴシック" panose="020B0600070205080204" pitchFamily="50" charset="-128"/>
                <a:ea typeface="ＭＳ Ｐゴシック" panose="020B0600070205080204" pitchFamily="50" charset="-128"/>
              </a:rPr>
              <a:t>秒間のうがいで効果がありますが、集団で行う場合はスタートが遅れる子どもがいることを考慮し</a:t>
            </a:r>
            <a:r>
              <a:rPr lang="en-US" altLang="ja-JP" sz="1200" b="0" spc="-70" dirty="0" smtClean="0">
                <a:latin typeface="ＭＳ Ｐゴシック" panose="020B0600070205080204" pitchFamily="50" charset="-128"/>
                <a:ea typeface="ＭＳ Ｐゴシック" panose="020B0600070205080204" pitchFamily="50" charset="-128"/>
              </a:rPr>
              <a:t>30</a:t>
            </a:r>
            <a:r>
              <a:rPr lang="ja-JP" altLang="en-US" sz="1200" b="0" spc="-70" dirty="0" smtClean="0">
                <a:latin typeface="ＭＳ Ｐゴシック" panose="020B0600070205080204" pitchFamily="50" charset="-128"/>
                <a:ea typeface="ＭＳ Ｐゴシック" panose="020B0600070205080204" pitchFamily="50" charset="-128"/>
              </a:rPr>
              <a:t>秒～</a:t>
            </a:r>
            <a:r>
              <a:rPr lang="en-US" altLang="ja-JP" sz="1200" b="0" spc="-70" dirty="0" smtClean="0">
                <a:latin typeface="ＭＳ Ｐゴシック" panose="020B0600070205080204" pitchFamily="50" charset="-128"/>
                <a:ea typeface="ＭＳ Ｐゴシック" panose="020B0600070205080204" pitchFamily="50" charset="-128"/>
              </a:rPr>
              <a:t>1</a:t>
            </a:r>
            <a:r>
              <a:rPr lang="ja-JP" altLang="en-US" sz="1200" b="0" spc="-70" dirty="0" smtClean="0">
                <a:latin typeface="ＭＳ Ｐゴシック" panose="020B0600070205080204" pitchFamily="50" charset="-128"/>
                <a:ea typeface="ＭＳ Ｐゴシック" panose="020B0600070205080204" pitchFamily="50" charset="-128"/>
              </a:rPr>
              <a:t>分の間で時間を設定します。</a:t>
            </a:r>
            <a:endParaRPr lang="ja-JP" altLang="en-US" sz="1200" b="0" spc="-70" dirty="0">
              <a:latin typeface="ＭＳ Ｐゴシック" panose="020B0600070205080204" pitchFamily="50" charset="-128"/>
              <a:ea typeface="ＭＳ Ｐゴシック" panose="020B0600070205080204" pitchFamily="50" charset="-128"/>
            </a:endParaRPr>
          </a:p>
          <a:p>
            <a:pPr algn="just" eaLnBrk="1" fontAlgn="base" hangingPunct="1">
              <a:lnSpc>
                <a:spcPct val="150000"/>
              </a:lnSpc>
              <a:spcBef>
                <a:spcPts val="0"/>
              </a:spcBef>
              <a:spcAft>
                <a:spcPct val="0"/>
              </a:spcAft>
              <a:buClr>
                <a:srgbClr val="5FD0AA"/>
              </a:buClr>
            </a:pPr>
            <a:r>
              <a:rPr lang="ja-JP" altLang="en-US" sz="1200" b="0" dirty="0" smtClean="0">
                <a:latin typeface="ＭＳ Ｐゴシック" panose="020B0600070205080204" pitchFamily="50" charset="-128"/>
                <a:ea typeface="ＭＳ Ｐゴシック" panose="020B0600070205080204" pitchFamily="50" charset="-128"/>
              </a:rPr>
              <a:t>・洗</a:t>
            </a:r>
            <a:r>
              <a:rPr lang="ja-JP" altLang="en-US" sz="1200" b="0" dirty="0">
                <a:latin typeface="ＭＳ Ｐゴシック" panose="020B0600070205080204" pitchFamily="50" charset="-128"/>
                <a:ea typeface="ＭＳ Ｐゴシック" panose="020B0600070205080204" pitchFamily="50" charset="-128"/>
              </a:rPr>
              <a:t>口液を吐き出した後、</a:t>
            </a:r>
            <a:r>
              <a:rPr lang="en-US" altLang="ja-JP" sz="1200" b="0" dirty="0">
                <a:latin typeface="ＭＳ Ｐゴシック" panose="020B0600070205080204" pitchFamily="50" charset="-128"/>
                <a:ea typeface="ＭＳ Ｐゴシック" panose="020B0600070205080204" pitchFamily="50" charset="-128"/>
              </a:rPr>
              <a:t>30</a:t>
            </a:r>
            <a:r>
              <a:rPr lang="ja-JP" altLang="en-US" sz="1200" b="0" dirty="0">
                <a:latin typeface="ＭＳ Ｐゴシック" panose="020B0600070205080204" pitchFamily="50" charset="-128"/>
                <a:ea typeface="ＭＳ Ｐゴシック" panose="020B0600070205080204" pitchFamily="50" charset="-128"/>
              </a:rPr>
              <a:t>分間は飲食・うがいを避けることで効果が高まります。</a:t>
            </a:r>
          </a:p>
          <a:p>
            <a:pPr>
              <a:lnSpc>
                <a:spcPct val="150000"/>
              </a:lnSpc>
              <a:spcBef>
                <a:spcPts val="0"/>
              </a:spcBef>
            </a:pPr>
            <a:endParaRPr kumimoji="1" lang="ja-JP" altLang="en-US"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624458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spcBef>
                <a:spcPts val="0"/>
              </a:spcBef>
            </a:pPr>
            <a:r>
              <a:rPr kumimoji="1" lang="ja-JP" altLang="en-US" dirty="0">
                <a:latin typeface="ＭＳ Ｐゴシック" panose="020B0600070205080204" pitchFamily="50" charset="-128"/>
                <a:ea typeface="ＭＳ Ｐゴシック" panose="020B0600070205080204" pitchFamily="50" charset="-128"/>
              </a:rPr>
              <a:t>洗口剤は市販のもの（ミラノールかオラブリス）を使います。</a:t>
            </a:r>
            <a:endParaRPr kumimoji="1"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kumimoji="1" lang="ja-JP" altLang="en-US" dirty="0">
                <a:latin typeface="ＭＳ Ｐゴシック" panose="020B0600070205080204" pitchFamily="50" charset="-128"/>
                <a:ea typeface="ＭＳ Ｐゴシック" panose="020B0600070205080204" pitchFamily="50" charset="-128"/>
              </a:rPr>
              <a:t>毎日法、週</a:t>
            </a:r>
            <a:r>
              <a:rPr kumimoji="1" lang="en-US" altLang="ja-JP" dirty="0">
                <a:latin typeface="ＭＳ Ｐゴシック" panose="020B0600070205080204" pitchFamily="50" charset="-128"/>
                <a:ea typeface="ＭＳ Ｐゴシック" panose="020B0600070205080204" pitchFamily="50" charset="-128"/>
              </a:rPr>
              <a:t>1</a:t>
            </a:r>
            <a:r>
              <a:rPr kumimoji="1" lang="ja-JP" altLang="en-US" dirty="0">
                <a:latin typeface="ＭＳ Ｐゴシック" panose="020B0600070205080204" pitchFamily="50" charset="-128"/>
                <a:ea typeface="ＭＳ Ｐゴシック" panose="020B0600070205080204" pitchFamily="50" charset="-128"/>
              </a:rPr>
              <a:t>回法で濃度が変わります。</a:t>
            </a:r>
          </a:p>
        </p:txBody>
      </p:sp>
    </p:spTree>
    <p:extLst>
      <p:ext uri="{BB962C8B-B14F-4D97-AF65-F5344CB8AC3E}">
        <p14:creationId xmlns:p14="http://schemas.microsoft.com/office/powerpoint/2010/main" val="4041225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 イメージ プレースホルダー 1">
            <a:extLst>
              <a:ext uri="{FF2B5EF4-FFF2-40B4-BE49-F238E27FC236}">
                <a16:creationId xmlns:a16="http://schemas.microsoft.com/office/drawing/2014/main" xmlns="" id="{09EB7BFF-7CBD-4DE7-906C-1717B9FC853D}"/>
              </a:ext>
            </a:extLst>
          </p:cNvPr>
          <p:cNvSpPr>
            <a:spLocks noGrp="1" noRot="1" noChangeAspect="1" noChangeArrowheads="1" noTextEdit="1"/>
          </p:cNvSpPr>
          <p:nvPr>
            <p:ph type="sldImg"/>
          </p:nvPr>
        </p:nvSpPr>
        <p:spPr bwMode="auto">
          <a:xfrm>
            <a:off x="1246188" y="1279525"/>
            <a:ext cx="4606925"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ノート プレースホルダー 2">
            <a:extLst>
              <a:ext uri="{FF2B5EF4-FFF2-40B4-BE49-F238E27FC236}">
                <a16:creationId xmlns:a16="http://schemas.microsoft.com/office/drawing/2014/main" xmlns="" id="{586FADFC-42C9-4880-A677-5B903794B5D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ja-JP" dirty="0">
                <a:latin typeface="ＭＳ Ｐゴシック" panose="020B0600070205080204" pitchFamily="50" charset="-128"/>
                <a:ea typeface="ＭＳ Ｐゴシック" panose="020B0600070205080204" pitchFamily="50" charset="-128"/>
              </a:rPr>
              <a:t>DMFT</a:t>
            </a:r>
            <a:r>
              <a:rPr lang="ja-JP" altLang="en-US" dirty="0">
                <a:latin typeface="ＭＳ Ｐゴシック" panose="020B0600070205080204" pitchFamily="50" charset="-128"/>
                <a:ea typeface="ＭＳ Ｐゴシック" panose="020B0600070205080204" pitchFamily="50" charset="-128"/>
              </a:rPr>
              <a:t>指数と</a:t>
            </a:r>
            <a:r>
              <a:rPr lang="ja-JP" altLang="en-US" dirty="0" smtClean="0">
                <a:latin typeface="ＭＳ Ｐゴシック" panose="020B0600070205080204" pitchFamily="50" charset="-128"/>
                <a:ea typeface="ＭＳ Ｐゴシック" panose="020B0600070205080204" pitchFamily="50" charset="-128"/>
              </a:rPr>
              <a:t>はむし歯の</a:t>
            </a:r>
            <a:r>
              <a:rPr lang="ja-JP" altLang="en-US" dirty="0">
                <a:latin typeface="ＭＳ Ｐゴシック" panose="020B0600070205080204" pitchFamily="50" charset="-128"/>
                <a:ea typeface="ＭＳ Ｐゴシック" panose="020B0600070205080204" pitchFamily="50" charset="-128"/>
              </a:rPr>
              <a:t>状況を疫学的に表す指標です</a:t>
            </a:r>
            <a:r>
              <a:rPr lang="ja-JP" altLang="en-US" dirty="0" smtClean="0">
                <a:latin typeface="ＭＳ Ｐゴシック" panose="020B0600070205080204" pitchFamily="50" charset="-128"/>
                <a:ea typeface="ＭＳ Ｐゴシック" panose="020B0600070205080204" pitchFamily="50" charset="-128"/>
              </a:rPr>
              <a:t>。むし歯は</a:t>
            </a:r>
            <a:r>
              <a:rPr lang="ja-JP" altLang="en-US" dirty="0">
                <a:latin typeface="ＭＳ Ｐゴシック" panose="020B0600070205080204" pitchFamily="50" charset="-128"/>
                <a:ea typeface="ＭＳ Ｐゴシック" panose="020B0600070205080204" pitchFamily="50" charset="-128"/>
              </a:rPr>
              <a:t>一度罹患すると元に戻らないため</a:t>
            </a:r>
            <a:r>
              <a:rPr lang="ja-JP" altLang="en-US" dirty="0" smtClean="0">
                <a:latin typeface="ＭＳ Ｐゴシック" panose="020B0600070205080204" pitchFamily="50" charset="-128"/>
                <a:ea typeface="ＭＳ Ｐゴシック" panose="020B0600070205080204" pitchFamily="50" charset="-128"/>
              </a:rPr>
              <a:t>、むし歯経験</a:t>
            </a:r>
            <a:r>
              <a:rPr lang="ja-JP" altLang="en-US" dirty="0">
                <a:latin typeface="ＭＳ Ｐゴシック" panose="020B0600070205080204" pitchFamily="50" charset="-128"/>
                <a:ea typeface="ＭＳ Ｐゴシック" panose="020B0600070205080204" pitchFamily="50" charset="-128"/>
              </a:rPr>
              <a:t>という概念を用いて表現しています。</a:t>
            </a:r>
            <a:endParaRPr lang="en-US" altLang="ja-JP" dirty="0">
              <a:latin typeface="ＭＳ Ｐゴシック" panose="020B0600070205080204" pitchFamily="50" charset="-128"/>
              <a:ea typeface="ＭＳ Ｐゴシック" panose="020B0600070205080204" pitchFamily="50" charset="-128"/>
            </a:endParaRPr>
          </a:p>
          <a:p>
            <a:pPr eaLnBrk="1" hangingPunct="1">
              <a:lnSpc>
                <a:spcPct val="150000"/>
              </a:lnSpc>
              <a:spcBef>
                <a:spcPct val="0"/>
              </a:spcBef>
            </a:pPr>
            <a:r>
              <a:rPr lang="en-US" altLang="ja-JP" dirty="0">
                <a:latin typeface="ＭＳ Ｐゴシック" panose="020B0600070205080204" pitchFamily="50" charset="-128"/>
                <a:ea typeface="ＭＳ Ｐゴシック" panose="020B0600070205080204" pitchFamily="50" charset="-128"/>
              </a:rPr>
              <a:t>DMF</a:t>
            </a:r>
            <a:r>
              <a:rPr lang="ja-JP" altLang="en-US" dirty="0">
                <a:latin typeface="ＭＳ Ｐゴシック" panose="020B0600070205080204" pitchFamily="50" charset="-128"/>
                <a:ea typeface="ＭＳ Ｐゴシック" panose="020B0600070205080204" pitchFamily="50" charset="-128"/>
              </a:rPr>
              <a:t>の</a:t>
            </a:r>
            <a:r>
              <a:rPr lang="en-US" altLang="ja-JP" dirty="0">
                <a:latin typeface="ＭＳ Ｐゴシック" panose="020B0600070205080204" pitchFamily="50" charset="-128"/>
                <a:ea typeface="ＭＳ Ｐゴシック" panose="020B0600070205080204" pitchFamily="50" charset="-128"/>
              </a:rPr>
              <a:t>D</a:t>
            </a:r>
            <a:r>
              <a:rPr lang="ja-JP" altLang="en-US" dirty="0">
                <a:latin typeface="ＭＳ Ｐゴシック" panose="020B0600070205080204" pitchFamily="50" charset="-128"/>
                <a:ea typeface="ＭＳ Ｐゴシック" panose="020B0600070205080204" pitchFamily="50" charset="-128"/>
              </a:rPr>
              <a:t>は「</a:t>
            </a:r>
            <a:r>
              <a:rPr lang="en-US" altLang="ja-JP" dirty="0">
                <a:latin typeface="ＭＳ Ｐゴシック" panose="020B0600070205080204" pitchFamily="50" charset="-128"/>
                <a:ea typeface="ＭＳ Ｐゴシック" panose="020B0600070205080204" pitchFamily="50" charset="-128"/>
              </a:rPr>
              <a:t>decayed</a:t>
            </a:r>
            <a:r>
              <a:rPr lang="ja-JP" altLang="en-US" dirty="0">
                <a:latin typeface="ＭＳ Ｐゴシック" panose="020B0600070205080204" pitchFamily="50" charset="-128"/>
                <a:ea typeface="ＭＳ Ｐゴシック" panose="020B0600070205080204" pitchFamily="50" charset="-128"/>
              </a:rPr>
              <a:t>」の略で</a:t>
            </a:r>
            <a:r>
              <a:rPr lang="ja-JP" altLang="en-US" dirty="0" smtClean="0">
                <a:latin typeface="ＭＳ Ｐゴシック" panose="020B0600070205080204" pitchFamily="50" charset="-128"/>
                <a:ea typeface="ＭＳ Ｐゴシック" panose="020B0600070205080204" pitchFamily="50" charset="-128"/>
              </a:rPr>
              <a:t>未処置</a:t>
            </a:r>
            <a:r>
              <a:rPr lang="ja-JP" altLang="en-US" dirty="0" err="1" smtClean="0">
                <a:latin typeface="ＭＳ Ｐゴシック" panose="020B0600070205080204" pitchFamily="50" charset="-128"/>
                <a:ea typeface="ＭＳ Ｐゴシック" panose="020B0600070205080204" pitchFamily="50" charset="-128"/>
              </a:rPr>
              <a:t>う</a:t>
            </a:r>
            <a:r>
              <a:rPr lang="ja-JP" altLang="en-US" dirty="0" smtClean="0">
                <a:latin typeface="ＭＳ Ｐゴシック" panose="020B0600070205080204" pitchFamily="50" charset="-128"/>
                <a:ea typeface="ＭＳ Ｐゴシック" panose="020B0600070205080204" pitchFamily="50" charset="-128"/>
              </a:rPr>
              <a:t>歯のことです。詰め物や被せ物の</a:t>
            </a:r>
            <a:r>
              <a:rPr lang="ja-JP" altLang="en-US" dirty="0">
                <a:latin typeface="ＭＳ Ｐゴシック" panose="020B0600070205080204" pitchFamily="50" charset="-128"/>
                <a:ea typeface="ＭＳ Ｐゴシック" panose="020B0600070205080204" pitchFamily="50" charset="-128"/>
              </a:rPr>
              <a:t>破損、脱落もこれに含まれます。</a:t>
            </a:r>
            <a:br>
              <a:rPr lang="ja-JP" altLang="en-US" dirty="0">
                <a:latin typeface="ＭＳ Ｐゴシック" panose="020B0600070205080204" pitchFamily="50" charset="-128"/>
                <a:ea typeface="ＭＳ Ｐゴシック" panose="020B0600070205080204" pitchFamily="50" charset="-128"/>
              </a:rPr>
            </a:br>
            <a:r>
              <a:rPr lang="en-US" altLang="ja-JP" dirty="0">
                <a:latin typeface="ＭＳ Ｐゴシック" panose="020B0600070205080204" pitchFamily="50" charset="-128"/>
                <a:ea typeface="ＭＳ Ｐゴシック" panose="020B0600070205080204" pitchFamily="50" charset="-128"/>
              </a:rPr>
              <a:t>DMF</a:t>
            </a:r>
            <a:r>
              <a:rPr lang="ja-JP" altLang="en-US" dirty="0">
                <a:latin typeface="ＭＳ Ｐゴシック" panose="020B0600070205080204" pitchFamily="50" charset="-128"/>
                <a:ea typeface="ＭＳ Ｐゴシック" panose="020B0600070205080204" pitchFamily="50" charset="-128"/>
              </a:rPr>
              <a:t>の</a:t>
            </a:r>
            <a:r>
              <a:rPr lang="en-US" altLang="ja-JP" dirty="0">
                <a:latin typeface="ＭＳ Ｐゴシック" panose="020B0600070205080204" pitchFamily="50" charset="-128"/>
                <a:ea typeface="ＭＳ Ｐゴシック" panose="020B0600070205080204" pitchFamily="50" charset="-128"/>
              </a:rPr>
              <a:t>M</a:t>
            </a:r>
            <a:r>
              <a:rPr lang="ja-JP" altLang="en-US" dirty="0">
                <a:latin typeface="ＭＳ Ｐゴシック" panose="020B0600070205080204" pitchFamily="50" charset="-128"/>
                <a:ea typeface="ＭＳ Ｐゴシック" panose="020B0600070205080204" pitchFamily="50" charset="-128"/>
              </a:rPr>
              <a:t>は「</a:t>
            </a:r>
            <a:r>
              <a:rPr lang="en-US" altLang="ja-JP" dirty="0">
                <a:latin typeface="ＭＳ Ｐゴシック" panose="020B0600070205080204" pitchFamily="50" charset="-128"/>
                <a:ea typeface="ＭＳ Ｐゴシック" panose="020B0600070205080204" pitchFamily="50" charset="-128"/>
              </a:rPr>
              <a:t>missing</a:t>
            </a:r>
            <a:r>
              <a:rPr lang="ja-JP" altLang="en-US" dirty="0">
                <a:latin typeface="ＭＳ Ｐゴシック" panose="020B0600070205080204" pitchFamily="50" charset="-128"/>
                <a:ea typeface="ＭＳ Ｐゴシック" panose="020B0600070205080204" pitchFamily="50" charset="-128"/>
              </a:rPr>
              <a:t>」の略</a:t>
            </a:r>
            <a:r>
              <a:rPr lang="ja-JP" altLang="en-US" dirty="0" smtClean="0">
                <a:latin typeface="ＭＳ Ｐゴシック" panose="020B0600070205080204" pitchFamily="50" charset="-128"/>
                <a:ea typeface="ＭＳ Ｐゴシック" panose="020B0600070205080204" pitchFamily="50" charset="-128"/>
              </a:rPr>
              <a:t>でむし歯を原因</a:t>
            </a:r>
            <a:r>
              <a:rPr lang="ja-JP" altLang="en-US" dirty="0">
                <a:latin typeface="ＭＳ Ｐゴシック" panose="020B0600070205080204" pitchFamily="50" charset="-128"/>
                <a:ea typeface="ＭＳ Ｐゴシック" panose="020B0600070205080204" pitchFamily="50" charset="-128"/>
              </a:rPr>
              <a:t>とする喪失</a:t>
            </a:r>
            <a:r>
              <a:rPr lang="ja-JP" altLang="en-US" dirty="0" smtClean="0">
                <a:latin typeface="ＭＳ Ｐゴシック" panose="020B0600070205080204" pitchFamily="50" charset="-128"/>
                <a:ea typeface="ＭＳ Ｐゴシック" panose="020B0600070205080204" pitchFamily="50" charset="-128"/>
              </a:rPr>
              <a:t>歯のことです。</a:t>
            </a:r>
            <a:r>
              <a:rPr lang="ja-JP" altLang="en-US" dirty="0">
                <a:latin typeface="ＭＳ Ｐゴシック" panose="020B0600070205080204" pitchFamily="50" charset="-128"/>
                <a:ea typeface="ＭＳ Ｐゴシック" panose="020B0600070205080204" pitchFamily="50" charset="-128"/>
              </a:rPr>
              <a:t>歯周病や外傷、</a:t>
            </a:r>
            <a:r>
              <a:rPr lang="ja-JP" altLang="en-US" dirty="0" smtClean="0">
                <a:latin typeface="ＭＳ Ｐゴシック" panose="020B0600070205080204" pitchFamily="50" charset="-128"/>
                <a:ea typeface="ＭＳ Ｐゴシック" panose="020B0600070205080204" pitchFamily="50" charset="-128"/>
              </a:rPr>
              <a:t>矯正による抜歯</a:t>
            </a:r>
            <a:r>
              <a:rPr lang="ja-JP" altLang="en-US" dirty="0">
                <a:latin typeface="ＭＳ Ｐゴシック" panose="020B0600070205080204" pitchFamily="50" charset="-128"/>
                <a:ea typeface="ＭＳ Ｐゴシック" panose="020B0600070205080204" pitchFamily="50" charset="-128"/>
              </a:rPr>
              <a:t>といった</a:t>
            </a:r>
            <a:r>
              <a:rPr lang="ja-JP" altLang="en-US" dirty="0" smtClean="0">
                <a:latin typeface="ＭＳ Ｐゴシック" panose="020B0600070205080204" pitchFamily="50" charset="-128"/>
                <a:ea typeface="ＭＳ Ｐゴシック" panose="020B0600070205080204" pitchFamily="50" charset="-128"/>
              </a:rPr>
              <a:t>、むし歯以外</a:t>
            </a:r>
            <a:r>
              <a:rPr lang="ja-JP" altLang="en-US" dirty="0">
                <a:latin typeface="ＭＳ Ｐゴシック" panose="020B0600070205080204" pitchFamily="50" charset="-128"/>
                <a:ea typeface="ＭＳ Ｐゴシック" panose="020B0600070205080204" pitchFamily="50" charset="-128"/>
              </a:rPr>
              <a:t>での喪失はこれに含まれません。</a:t>
            </a:r>
            <a:br>
              <a:rPr lang="ja-JP" altLang="en-US" dirty="0">
                <a:latin typeface="ＭＳ Ｐゴシック" panose="020B0600070205080204" pitchFamily="50" charset="-128"/>
                <a:ea typeface="ＭＳ Ｐゴシック" panose="020B0600070205080204" pitchFamily="50" charset="-128"/>
              </a:rPr>
            </a:br>
            <a:r>
              <a:rPr lang="en-US" altLang="ja-JP" dirty="0">
                <a:latin typeface="ＭＳ Ｐゴシック" panose="020B0600070205080204" pitchFamily="50" charset="-128"/>
                <a:ea typeface="ＭＳ Ｐゴシック" panose="020B0600070205080204" pitchFamily="50" charset="-128"/>
              </a:rPr>
              <a:t>DMF</a:t>
            </a:r>
            <a:r>
              <a:rPr lang="ja-JP" altLang="en-US" dirty="0">
                <a:latin typeface="ＭＳ Ｐゴシック" panose="020B0600070205080204" pitchFamily="50" charset="-128"/>
                <a:ea typeface="ＭＳ Ｐゴシック" panose="020B0600070205080204" pitchFamily="50" charset="-128"/>
              </a:rPr>
              <a:t>の</a:t>
            </a:r>
            <a:r>
              <a:rPr lang="en-US" altLang="ja-JP" dirty="0">
                <a:latin typeface="ＭＳ Ｐゴシック" panose="020B0600070205080204" pitchFamily="50" charset="-128"/>
                <a:ea typeface="ＭＳ Ｐゴシック" panose="020B0600070205080204" pitchFamily="50" charset="-128"/>
              </a:rPr>
              <a:t>F</a:t>
            </a:r>
            <a:r>
              <a:rPr lang="ja-JP" altLang="en-US" dirty="0">
                <a:latin typeface="ＭＳ Ｐゴシック" panose="020B0600070205080204" pitchFamily="50" charset="-128"/>
                <a:ea typeface="ＭＳ Ｐゴシック" panose="020B0600070205080204" pitchFamily="50" charset="-128"/>
              </a:rPr>
              <a:t>は「</a:t>
            </a:r>
            <a:r>
              <a:rPr lang="en-US" altLang="ja-JP" dirty="0">
                <a:latin typeface="ＭＳ Ｐゴシック" panose="020B0600070205080204" pitchFamily="50" charset="-128"/>
                <a:ea typeface="ＭＳ Ｐゴシック" panose="020B0600070205080204" pitchFamily="50" charset="-128"/>
              </a:rPr>
              <a:t>filled</a:t>
            </a:r>
            <a:r>
              <a:rPr lang="ja-JP" altLang="en-US" dirty="0">
                <a:latin typeface="ＭＳ Ｐゴシック" panose="020B0600070205080204" pitchFamily="50" charset="-128"/>
                <a:ea typeface="ＭＳ Ｐゴシック" panose="020B0600070205080204" pitchFamily="50" charset="-128"/>
              </a:rPr>
              <a:t>」の略</a:t>
            </a:r>
            <a:r>
              <a:rPr lang="ja-JP" altLang="en-US" dirty="0" smtClean="0">
                <a:latin typeface="ＭＳ Ｐゴシック" panose="020B0600070205080204" pitchFamily="50" charset="-128"/>
                <a:ea typeface="ＭＳ Ｐゴシック" panose="020B0600070205080204" pitchFamily="50" charset="-128"/>
              </a:rPr>
              <a:t>でむし歯の</a:t>
            </a:r>
            <a:r>
              <a:rPr lang="ja-JP" altLang="en-US" dirty="0">
                <a:latin typeface="ＭＳ Ｐゴシック" panose="020B0600070205080204" pitchFamily="50" charset="-128"/>
                <a:ea typeface="ＭＳ Ｐゴシック" panose="020B0600070205080204" pitchFamily="50" charset="-128"/>
              </a:rPr>
              <a:t>ために処置された</a:t>
            </a:r>
            <a:r>
              <a:rPr lang="ja-JP" altLang="en-US" dirty="0" smtClean="0">
                <a:latin typeface="ＭＳ Ｐゴシック" panose="020B0600070205080204" pitchFamily="50" charset="-128"/>
                <a:ea typeface="ＭＳ Ｐゴシック" panose="020B0600070205080204" pitchFamily="50" charset="-128"/>
              </a:rPr>
              <a:t>歯</a:t>
            </a:r>
            <a:r>
              <a:rPr lang="ja-JP" altLang="en-US" dirty="0">
                <a:latin typeface="ＭＳ Ｐゴシック" panose="020B0600070205080204" pitchFamily="50" charset="-128"/>
                <a:ea typeface="ＭＳ Ｐゴシック" panose="020B0600070205080204" pitchFamily="50" charset="-128"/>
              </a:rPr>
              <a:t>のことです</a:t>
            </a:r>
            <a:r>
              <a:rPr lang="ja-JP" altLang="en-US" dirty="0" smtClean="0">
                <a:latin typeface="ＭＳ Ｐゴシック" panose="020B0600070205080204" pitchFamily="50" charset="-128"/>
                <a:ea typeface="ＭＳ Ｐゴシック" panose="020B0600070205080204" pitchFamily="50" charset="-128"/>
              </a:rPr>
              <a:t>。健康な歯を土台に</a:t>
            </a:r>
            <a:r>
              <a:rPr lang="ja-JP" altLang="en-US" dirty="0">
                <a:latin typeface="ＭＳ Ｐゴシック" panose="020B0600070205080204" pitchFamily="50" charset="-128"/>
                <a:ea typeface="ＭＳ Ｐゴシック" panose="020B0600070205080204" pitchFamily="50" charset="-128"/>
              </a:rPr>
              <a:t>したブリッジの支台歯はこれに</a:t>
            </a:r>
            <a:r>
              <a:rPr lang="ja-JP" altLang="en-US" dirty="0" smtClean="0">
                <a:latin typeface="ＭＳ Ｐゴシック" panose="020B0600070205080204" pitchFamily="50" charset="-128"/>
                <a:ea typeface="ＭＳ Ｐゴシック" panose="020B0600070205080204" pitchFamily="50" charset="-128"/>
              </a:rPr>
              <a:t>含まれません。</a:t>
            </a:r>
            <a:r>
              <a:rPr lang="ja-JP" altLang="en-US" dirty="0">
                <a:latin typeface="ＭＳ Ｐゴシック" panose="020B0600070205080204" pitchFamily="50" charset="-128"/>
                <a:ea typeface="ＭＳ Ｐゴシック" panose="020B0600070205080204" pitchFamily="50" charset="-128"/>
              </a:rPr>
              <a:t/>
            </a:r>
            <a:br>
              <a:rPr lang="ja-JP" altLang="en-US" dirty="0">
                <a:latin typeface="ＭＳ Ｐゴシック" panose="020B0600070205080204" pitchFamily="50" charset="-128"/>
                <a:ea typeface="ＭＳ Ｐゴシック" panose="020B0600070205080204" pitchFamily="50" charset="-128"/>
              </a:rPr>
            </a:br>
            <a:r>
              <a:rPr lang="en-US" altLang="ja-JP" dirty="0">
                <a:latin typeface="ＭＳ Ｐゴシック" panose="020B0600070205080204" pitchFamily="50" charset="-128"/>
                <a:ea typeface="ＭＳ Ｐゴシック" panose="020B0600070205080204" pitchFamily="50" charset="-128"/>
              </a:rPr>
              <a:t>DMFT</a:t>
            </a:r>
            <a:r>
              <a:rPr lang="ja-JP" altLang="en-US" dirty="0">
                <a:latin typeface="ＭＳ Ｐゴシック" panose="020B0600070205080204" pitchFamily="50" charset="-128"/>
                <a:ea typeface="ＭＳ Ｐゴシック" panose="020B0600070205080204" pitchFamily="50" charset="-128"/>
              </a:rPr>
              <a:t>指数は被験者の</a:t>
            </a:r>
            <a:r>
              <a:rPr lang="en-US" altLang="ja-JP" dirty="0">
                <a:latin typeface="ＭＳ Ｐゴシック" panose="020B0600070205080204" pitchFamily="50" charset="-128"/>
                <a:ea typeface="ＭＳ Ｐゴシック" panose="020B0600070205080204" pitchFamily="50" charset="-128"/>
              </a:rPr>
              <a:t>DMF</a:t>
            </a:r>
            <a:r>
              <a:rPr lang="ja-JP" altLang="en-US" dirty="0">
                <a:latin typeface="ＭＳ Ｐゴシック" panose="020B0600070205080204" pitchFamily="50" charset="-128"/>
                <a:ea typeface="ＭＳ Ｐゴシック" panose="020B0600070205080204" pitchFamily="50" charset="-128"/>
              </a:rPr>
              <a:t>歯の合計を被験者数で割ったものです。</a:t>
            </a:r>
            <a:endParaRPr lang="en-US" altLang="ja-JP" dirty="0">
              <a:latin typeface="ＭＳ Ｐゴシック" panose="020B0600070205080204" pitchFamily="50" charset="-128"/>
              <a:ea typeface="ＭＳ Ｐゴシック" panose="020B0600070205080204" pitchFamily="50" charset="-128"/>
            </a:endParaRPr>
          </a:p>
          <a:p>
            <a:pPr>
              <a:lnSpc>
                <a:spcPct val="150000"/>
              </a:lnSpc>
            </a:pPr>
            <a:endParaRPr lang="ja-JP" altLang="en-US"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0891177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spcBef>
                <a:spcPts val="0"/>
              </a:spcBef>
            </a:pPr>
            <a:r>
              <a:rPr kumimoji="1" lang="ja-JP" altLang="en-US" dirty="0">
                <a:latin typeface="ＭＳ Ｐゴシック" panose="020B0600070205080204" pitchFamily="50" charset="-128"/>
                <a:ea typeface="ＭＳ Ｐゴシック" panose="020B0600070205080204" pitchFamily="50" charset="-128"/>
              </a:rPr>
              <a:t>フッ化物洗口の手順です。</a:t>
            </a:r>
            <a:endParaRPr kumimoji="1" lang="en-US" altLang="ja-JP" dirty="0">
              <a:latin typeface="ＭＳ Ｐゴシック" panose="020B0600070205080204" pitchFamily="50" charset="-128"/>
              <a:ea typeface="ＭＳ Ｐゴシック" panose="020B0600070205080204" pitchFamily="50" charset="-128"/>
            </a:endParaRPr>
          </a:p>
          <a:p>
            <a:pPr algn="just" eaLnBrk="1" fontAlgn="base" hangingPunct="1">
              <a:lnSpc>
                <a:spcPct val="150000"/>
              </a:lnSpc>
              <a:spcBef>
                <a:spcPts val="0"/>
              </a:spcBef>
              <a:spcAft>
                <a:spcPct val="0"/>
              </a:spcAft>
              <a:buFontTx/>
              <a:buNone/>
            </a:pPr>
            <a:r>
              <a:rPr lang="ja-JP" altLang="en-US" sz="1200" b="0" dirty="0">
                <a:latin typeface="ＭＳ Ｐゴシック" panose="020B0600070205080204" pitchFamily="50" charset="-128"/>
                <a:ea typeface="ＭＳ Ｐゴシック" panose="020B0600070205080204" pitchFamily="50" charset="-128"/>
              </a:rPr>
              <a:t>①洗口</a:t>
            </a:r>
            <a:r>
              <a:rPr lang="ja-JP" altLang="en-US" sz="1200" b="0" dirty="0" smtClean="0">
                <a:latin typeface="ＭＳ Ｐゴシック" panose="020B0600070205080204" pitchFamily="50" charset="-128"/>
                <a:ea typeface="ＭＳ Ｐゴシック" panose="020B0600070205080204" pitchFamily="50" charset="-128"/>
              </a:rPr>
              <a:t>液の調製</a:t>
            </a:r>
            <a:endParaRPr lang="ja-JP" altLang="en-US" sz="1200" b="0" dirty="0">
              <a:latin typeface="ＭＳ Ｐゴシック" panose="020B0600070205080204" pitchFamily="50" charset="-128"/>
              <a:ea typeface="ＭＳ Ｐゴシック" panose="020B0600070205080204" pitchFamily="50" charset="-128"/>
            </a:endParaRPr>
          </a:p>
          <a:p>
            <a:pPr algn="just" eaLnBrk="1" fontAlgn="base" hangingPunct="1">
              <a:lnSpc>
                <a:spcPct val="150000"/>
              </a:lnSpc>
              <a:spcBef>
                <a:spcPts val="0"/>
              </a:spcBef>
              <a:spcAft>
                <a:spcPct val="0"/>
              </a:spcAft>
              <a:buFontTx/>
              <a:buNone/>
            </a:pPr>
            <a:r>
              <a:rPr lang="ja-JP" altLang="en-US" sz="1200" b="0" dirty="0">
                <a:latin typeface="ＭＳ Ｐゴシック" panose="020B0600070205080204" pitchFamily="50" charset="-128"/>
                <a:ea typeface="ＭＳ Ｐゴシック" panose="020B0600070205080204" pitchFamily="50" charset="-128"/>
              </a:rPr>
              <a:t>②洗口液を一人分</a:t>
            </a:r>
            <a:r>
              <a:rPr lang="ja-JP" altLang="en-US" sz="1200" b="0" dirty="0" smtClean="0">
                <a:latin typeface="ＭＳ Ｐゴシック" panose="020B0600070205080204" pitchFamily="50" charset="-128"/>
                <a:ea typeface="ＭＳ Ｐゴシック" panose="020B0600070205080204" pitchFamily="50" charset="-128"/>
              </a:rPr>
              <a:t>ずつ分注</a:t>
            </a:r>
            <a:endParaRPr lang="ja-JP" altLang="en-US" sz="1200" b="0" dirty="0">
              <a:latin typeface="ＭＳ Ｐゴシック" panose="020B0600070205080204" pitchFamily="50" charset="-128"/>
              <a:ea typeface="ＭＳ Ｐゴシック" panose="020B0600070205080204" pitchFamily="50" charset="-128"/>
            </a:endParaRPr>
          </a:p>
          <a:p>
            <a:pPr algn="just" eaLnBrk="1" fontAlgn="base" hangingPunct="1">
              <a:lnSpc>
                <a:spcPct val="150000"/>
              </a:lnSpc>
              <a:spcBef>
                <a:spcPts val="0"/>
              </a:spcBef>
              <a:spcAft>
                <a:spcPct val="0"/>
              </a:spcAft>
              <a:buFontTx/>
              <a:buNone/>
            </a:pPr>
            <a:r>
              <a:rPr lang="ja-JP" altLang="en-US" sz="1200" b="0" dirty="0">
                <a:latin typeface="ＭＳ Ｐゴシック" panose="020B0600070205080204" pitchFamily="50" charset="-128"/>
                <a:ea typeface="ＭＳ Ｐゴシック" panose="020B0600070205080204" pitchFamily="50" charset="-128"/>
              </a:rPr>
              <a:t>③洗口（ブクブクうがい</a:t>
            </a:r>
            <a:r>
              <a:rPr lang="ja-JP" altLang="en-US" sz="1200" b="0" dirty="0" smtClean="0">
                <a:latin typeface="ＭＳ Ｐゴシック" panose="020B0600070205080204" pitchFamily="50" charset="-128"/>
                <a:ea typeface="ＭＳ Ｐゴシック" panose="020B0600070205080204" pitchFamily="50" charset="-128"/>
              </a:rPr>
              <a:t>）</a:t>
            </a:r>
            <a:endParaRPr lang="ja-JP" altLang="en-US" sz="1200" b="0" dirty="0">
              <a:latin typeface="ＭＳ Ｐゴシック" panose="020B0600070205080204" pitchFamily="50" charset="-128"/>
              <a:ea typeface="ＭＳ Ｐゴシック" panose="020B0600070205080204" pitchFamily="50" charset="-128"/>
            </a:endParaRPr>
          </a:p>
          <a:p>
            <a:pPr algn="just" eaLnBrk="1" fontAlgn="base" hangingPunct="1">
              <a:lnSpc>
                <a:spcPct val="150000"/>
              </a:lnSpc>
              <a:spcBef>
                <a:spcPts val="0"/>
              </a:spcBef>
              <a:spcAft>
                <a:spcPct val="0"/>
              </a:spcAft>
              <a:buFontTx/>
              <a:buNone/>
            </a:pPr>
            <a:r>
              <a:rPr lang="ja-JP" altLang="en-US" sz="1200" b="0" dirty="0">
                <a:latin typeface="ＭＳ Ｐゴシック" panose="020B0600070205080204" pitchFamily="50" charset="-128"/>
                <a:ea typeface="ＭＳ Ｐゴシック" panose="020B0600070205080204" pitchFamily="50" charset="-128"/>
              </a:rPr>
              <a:t>④洗口液を</a:t>
            </a:r>
            <a:r>
              <a:rPr lang="ja-JP" altLang="en-US" sz="1200" b="0" dirty="0" smtClean="0">
                <a:latin typeface="ＭＳ Ｐゴシック" panose="020B0600070205080204" pitchFamily="50" charset="-128"/>
                <a:ea typeface="ＭＳ Ｐゴシック" panose="020B0600070205080204" pitchFamily="50" charset="-128"/>
              </a:rPr>
              <a:t>吐き出す</a:t>
            </a:r>
            <a:endParaRPr lang="ja-JP" altLang="en-US" sz="1200" b="0" dirty="0">
              <a:latin typeface="ＭＳ Ｐゴシック" panose="020B0600070205080204" pitchFamily="50" charset="-128"/>
              <a:ea typeface="ＭＳ Ｐゴシック" panose="020B0600070205080204" pitchFamily="50" charset="-128"/>
            </a:endParaRPr>
          </a:p>
          <a:p>
            <a:pPr algn="just" eaLnBrk="1" fontAlgn="base" hangingPunct="1">
              <a:lnSpc>
                <a:spcPct val="150000"/>
              </a:lnSpc>
              <a:spcBef>
                <a:spcPts val="0"/>
              </a:spcBef>
              <a:spcAft>
                <a:spcPct val="0"/>
              </a:spcAft>
              <a:buFontTx/>
              <a:buNone/>
            </a:pPr>
            <a:r>
              <a:rPr lang="ja-JP" altLang="en-US" sz="1200" b="0" dirty="0">
                <a:latin typeface="ＭＳ Ｐゴシック" panose="020B0600070205080204" pitchFamily="50" charset="-128"/>
                <a:ea typeface="ＭＳ Ｐゴシック" panose="020B0600070205080204" pitchFamily="50" charset="-128"/>
              </a:rPr>
              <a:t>⑤</a:t>
            </a:r>
            <a:r>
              <a:rPr lang="ja-JP" altLang="en-US" sz="1200" b="0" dirty="0" smtClean="0">
                <a:latin typeface="ＭＳ Ｐゴシック" panose="020B0600070205080204" pitchFamily="50" charset="-128"/>
                <a:ea typeface="ＭＳ Ｐゴシック" panose="020B0600070205080204" pitchFamily="50" charset="-128"/>
              </a:rPr>
              <a:t>後片付け</a:t>
            </a:r>
            <a:endParaRPr lang="en-US" altLang="ja-JP" sz="1200" b="0" dirty="0">
              <a:latin typeface="ＭＳ Ｐゴシック" panose="020B0600070205080204" pitchFamily="50" charset="-128"/>
              <a:ea typeface="ＭＳ Ｐゴシック" panose="020B0600070205080204" pitchFamily="50" charset="-128"/>
            </a:endParaRPr>
          </a:p>
          <a:p>
            <a:pPr algn="just" eaLnBrk="1" fontAlgn="base" hangingPunct="1">
              <a:lnSpc>
                <a:spcPct val="150000"/>
              </a:lnSpc>
              <a:spcBef>
                <a:spcPts val="0"/>
              </a:spcBef>
              <a:spcAft>
                <a:spcPct val="0"/>
              </a:spcAft>
              <a:buFontTx/>
              <a:buNone/>
            </a:pPr>
            <a:r>
              <a:rPr kumimoji="1" lang="ja-JP" altLang="en-US" sz="1200" b="0" dirty="0" smtClean="0">
                <a:latin typeface="ＭＳ Ｐゴシック" panose="020B0600070205080204" pitchFamily="50" charset="-128"/>
                <a:ea typeface="ＭＳ Ｐゴシック" panose="020B0600070205080204" pitchFamily="50" charset="-128"/>
              </a:rPr>
              <a:t>それでは、ひとつ</a:t>
            </a:r>
            <a:r>
              <a:rPr kumimoji="1" lang="ja-JP" altLang="en-US" sz="1200" b="0" dirty="0">
                <a:latin typeface="ＭＳ Ｐゴシック" panose="020B0600070205080204" pitchFamily="50" charset="-128"/>
                <a:ea typeface="ＭＳ Ｐゴシック" panose="020B0600070205080204" pitchFamily="50" charset="-128"/>
              </a:rPr>
              <a:t>づつ説明していきます。</a:t>
            </a:r>
            <a:endParaRPr kumimoji="1" lang="ja-JP" altLang="en-US" b="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1285286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50000"/>
              </a:lnSpc>
              <a:spcBef>
                <a:spcPts val="0"/>
              </a:spcBef>
              <a:spcAft>
                <a:spcPct val="0"/>
              </a:spcAft>
              <a:buClrTx/>
              <a:buSzTx/>
              <a:buFontTx/>
              <a:buNone/>
              <a:tabLst/>
              <a:defRPr/>
            </a:pPr>
            <a:r>
              <a:rPr lang="ja-JP" altLang="en-US" b="0" dirty="0" smtClean="0">
                <a:latin typeface="ＭＳ Ｐゴシック" panose="020B0600070205080204" pitchFamily="50" charset="-128"/>
                <a:ea typeface="ＭＳ Ｐゴシック" panose="020B0600070205080204" pitchFamily="50" charset="-128"/>
              </a:rPr>
              <a:t>調製担当者が洗</a:t>
            </a:r>
            <a:r>
              <a:rPr lang="ja-JP" altLang="en-US" b="0" dirty="0">
                <a:latin typeface="ＭＳ Ｐゴシック" panose="020B0600070205080204" pitchFamily="50" charset="-128"/>
                <a:ea typeface="ＭＳ Ｐゴシック" panose="020B0600070205080204" pitchFamily="50" charset="-128"/>
              </a:rPr>
              <a:t>口液を調製します</a:t>
            </a:r>
            <a:r>
              <a:rPr lang="ja-JP" altLang="en-US" b="0" dirty="0" smtClean="0">
                <a:latin typeface="ＭＳ Ｐゴシック" panose="020B0600070205080204" pitchFamily="50" charset="-128"/>
                <a:ea typeface="ＭＳ Ｐゴシック" panose="020B0600070205080204" pitchFamily="50" charset="-128"/>
              </a:rPr>
              <a:t>。</a:t>
            </a:r>
            <a:endParaRPr lang="ja-JP" altLang="en-US" b="0" dirty="0">
              <a:latin typeface="ＭＳ Ｐゴシック" panose="020B0600070205080204" pitchFamily="50" charset="-128"/>
              <a:ea typeface="ＭＳ Ｐゴシック" panose="020B0600070205080204" pitchFamily="50" charset="-128"/>
            </a:endParaRPr>
          </a:p>
          <a:p>
            <a:pPr marL="0" indent="0" algn="just" eaLnBrk="1" fontAlgn="base" hangingPunct="1">
              <a:lnSpc>
                <a:spcPct val="150000"/>
              </a:lnSpc>
              <a:spcBef>
                <a:spcPts val="0"/>
              </a:spcBef>
              <a:spcAft>
                <a:spcPct val="0"/>
              </a:spcAft>
              <a:buClr>
                <a:srgbClr val="5FD0AA"/>
              </a:buClr>
              <a:buSzPct val="120000"/>
              <a:buNone/>
              <a:tabLst>
                <a:tab pos="446088" algn="l"/>
              </a:tabLst>
            </a:pPr>
            <a:r>
              <a:rPr lang="ja-JP" altLang="en-US" b="0" dirty="0">
                <a:latin typeface="ＭＳ Ｐゴシック" panose="020B0600070205080204" pitchFamily="50" charset="-128"/>
                <a:ea typeface="ＭＳ Ｐゴシック" panose="020B0600070205080204" pitchFamily="50" charset="-128"/>
              </a:rPr>
              <a:t>①保管場所から洗口剤を取り出し、出納簿に記録します。</a:t>
            </a:r>
          </a:p>
          <a:p>
            <a:pPr>
              <a:lnSpc>
                <a:spcPct val="150000"/>
              </a:lnSpc>
              <a:spcBef>
                <a:spcPts val="0"/>
              </a:spcBef>
            </a:pPr>
            <a:r>
              <a:rPr lang="ja-JP" altLang="en-US" b="0" dirty="0">
                <a:latin typeface="ＭＳ Ｐゴシック" panose="020B0600070205080204" pitchFamily="50" charset="-128"/>
                <a:ea typeface="ＭＳ Ｐゴシック" panose="020B0600070205080204" pitchFamily="50" charset="-128"/>
              </a:rPr>
              <a:t>②溶解用容器に洗口剤を入れます。</a:t>
            </a:r>
            <a:endParaRPr lang="en-US" altLang="ja-JP" b="0"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en-US" b="0" dirty="0">
                <a:latin typeface="ＭＳ Ｐゴシック" panose="020B0600070205080204" pitchFamily="50" charset="-128"/>
                <a:ea typeface="ＭＳ Ｐゴシック" panose="020B0600070205080204" pitchFamily="50" charset="-128"/>
              </a:rPr>
              <a:t>③水道水を規定量入れ、溶解します。</a:t>
            </a:r>
            <a:endParaRPr lang="en-US" altLang="ja-JP" b="0"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en-US" b="0" dirty="0">
                <a:latin typeface="ＭＳ Ｐゴシック" panose="020B0600070205080204" pitchFamily="50" charset="-128"/>
                <a:ea typeface="ＭＳ Ｐゴシック" panose="020B0600070205080204" pitchFamily="50" charset="-128"/>
              </a:rPr>
              <a:t>④ディスペンサー付きボトルに洗口液を移します。</a:t>
            </a:r>
            <a:endParaRPr kumimoji="1" lang="ja-JP" altLang="en-US" b="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3129891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defRPr/>
            </a:pPr>
            <a:r>
              <a:rPr lang="ja-JP" altLang="en-US" dirty="0">
                <a:latin typeface="ＭＳ Ｐゴシック" panose="020B0600070205080204" pitchFamily="50" charset="-128"/>
                <a:ea typeface="ＭＳ Ｐゴシック" panose="020B0600070205080204" pitchFamily="50" charset="-128"/>
              </a:rPr>
              <a:t>教室ではコップとタイマーを用意します</a:t>
            </a:r>
            <a:r>
              <a:rPr lang="ja-JP" altLang="en-US" dirty="0" smtClean="0">
                <a:latin typeface="ＭＳ Ｐゴシック" panose="020B0600070205080204" pitchFamily="50" charset="-128"/>
                <a:ea typeface="ＭＳ Ｐゴシック" panose="020B0600070205080204" pitchFamily="50" charset="-128"/>
              </a:rPr>
              <a:t>。</a:t>
            </a:r>
            <a:endParaRPr lang="en-US" altLang="ja-JP" b="0" dirty="0" smtClean="0">
              <a:latin typeface="ＭＳ Ｐゴシック" panose="020B0600070205080204" pitchFamily="50" charset="-128"/>
              <a:ea typeface="ＭＳ Ｐゴシック" panose="020B0600070205080204" pitchFamily="50" charset="-128"/>
            </a:endParaRPr>
          </a:p>
          <a:p>
            <a:pPr marL="0" marR="0" lvl="0" algn="l" defTabSz="914400" rtl="0" eaLnBrk="0" fontAlgn="base" latinLnBrk="0" hangingPunct="0">
              <a:lnSpc>
                <a:spcPct val="150000"/>
              </a:lnSpc>
              <a:spcBef>
                <a:spcPts val="0"/>
              </a:spcBef>
              <a:spcAft>
                <a:spcPct val="0"/>
              </a:spcAft>
              <a:buClrTx/>
              <a:buSzTx/>
              <a:buFontTx/>
              <a:buNone/>
              <a:tabLst/>
              <a:defRPr/>
            </a:pPr>
            <a:r>
              <a:rPr lang="ja-JP" altLang="en-US" b="0" dirty="0" smtClean="0">
                <a:latin typeface="ＭＳ Ｐゴシック" panose="020B0600070205080204" pitchFamily="50" charset="-128"/>
                <a:ea typeface="ＭＳ Ｐゴシック" panose="020B0600070205080204" pitchFamily="50" charset="-128"/>
              </a:rPr>
              <a:t>教職員や保健係の児童が洗</a:t>
            </a:r>
            <a:r>
              <a:rPr lang="ja-JP" altLang="en-US" b="0" dirty="0">
                <a:latin typeface="ＭＳ Ｐゴシック" panose="020B0600070205080204" pitchFamily="50" charset="-128"/>
                <a:ea typeface="ＭＳ Ｐゴシック" panose="020B0600070205080204" pitchFamily="50" charset="-128"/>
              </a:rPr>
              <a:t>口液を一人分ずつ分注します</a:t>
            </a:r>
            <a:r>
              <a:rPr lang="ja-JP" altLang="en-US" b="0" dirty="0" smtClean="0">
                <a:latin typeface="ＭＳ Ｐゴシック" panose="020B0600070205080204" pitchFamily="50" charset="-128"/>
                <a:ea typeface="ＭＳ Ｐゴシック" panose="020B0600070205080204" pitchFamily="50" charset="-128"/>
              </a:rPr>
              <a:t>。</a:t>
            </a:r>
            <a:endParaRPr lang="en-US" altLang="ja-JP" dirty="0">
              <a:latin typeface="ＭＳ Ｐゴシック" panose="020B0600070205080204" pitchFamily="50" charset="-128"/>
              <a:ea typeface="ＭＳ Ｐゴシック" panose="020B0600070205080204" pitchFamily="50" charset="-128"/>
            </a:endParaRPr>
          </a:p>
          <a:p>
            <a:pPr marL="0" marR="0" lvl="0" algn="l" defTabSz="914400" rtl="0" eaLnBrk="0" fontAlgn="base" latinLnBrk="0" hangingPunct="0">
              <a:lnSpc>
                <a:spcPct val="150000"/>
              </a:lnSpc>
              <a:spcBef>
                <a:spcPts val="0"/>
              </a:spcBef>
              <a:spcAft>
                <a:spcPct val="0"/>
              </a:spcAft>
              <a:buClrTx/>
              <a:buSzTx/>
              <a:buFontTx/>
              <a:buNone/>
              <a:tabLst/>
              <a:defRPr/>
            </a:pPr>
            <a:r>
              <a:rPr lang="ja-JP" altLang="en-US" b="0" dirty="0" smtClean="0">
                <a:latin typeface="ＭＳ Ｐゴシック" panose="020B0600070205080204" pitchFamily="50" charset="-128"/>
                <a:ea typeface="ＭＳ Ｐゴシック" panose="020B0600070205080204" pitchFamily="50" charset="-128"/>
              </a:rPr>
              <a:t>①</a:t>
            </a:r>
            <a:r>
              <a:rPr lang="ja-JP" altLang="en-US" b="0" dirty="0">
                <a:latin typeface="ＭＳ Ｐゴシック" panose="020B0600070205080204" pitchFamily="50" charset="-128"/>
                <a:ea typeface="ＭＳ Ｐゴシック" panose="020B0600070205080204" pitchFamily="50" charset="-128"/>
              </a:rPr>
              <a:t>保健係の児童は、保健室に</a:t>
            </a:r>
            <a:r>
              <a:rPr lang="ja-JP" altLang="en-US" b="0" dirty="0" smtClean="0">
                <a:latin typeface="ＭＳ Ｐゴシック" panose="020B0600070205080204" pitchFamily="50" charset="-128"/>
                <a:ea typeface="ＭＳ Ｐゴシック" panose="020B0600070205080204" pitchFamily="50" charset="-128"/>
              </a:rPr>
              <a:t>ディスペンサー付きボトル</a:t>
            </a:r>
            <a:r>
              <a:rPr lang="ja-JP" altLang="en-US" b="0" dirty="0">
                <a:latin typeface="ＭＳ Ｐゴシック" panose="020B0600070205080204" pitchFamily="50" charset="-128"/>
                <a:ea typeface="ＭＳ Ｐゴシック" panose="020B0600070205080204" pitchFamily="50" charset="-128"/>
              </a:rPr>
              <a:t>を取りに行き、教室に</a:t>
            </a:r>
            <a:r>
              <a:rPr lang="ja-JP" altLang="en-US" b="0" dirty="0" smtClean="0">
                <a:latin typeface="ＭＳ Ｐゴシック" panose="020B0600070205080204" pitchFamily="50" charset="-128"/>
                <a:ea typeface="ＭＳ Ｐゴシック" panose="020B0600070205080204" pitchFamily="50" charset="-128"/>
              </a:rPr>
              <a:t>運びます。</a:t>
            </a:r>
            <a:endParaRPr lang="en-US" altLang="ja-JP" b="0" dirty="0" smtClean="0">
              <a:latin typeface="ＭＳ Ｐゴシック" panose="020B0600070205080204" pitchFamily="50" charset="-128"/>
              <a:ea typeface="ＭＳ Ｐゴシック" panose="020B0600070205080204" pitchFamily="50" charset="-128"/>
            </a:endParaRPr>
          </a:p>
          <a:p>
            <a:pPr marL="0" marR="0" lvl="0" algn="l" defTabSz="914400" rtl="0" eaLnBrk="0" fontAlgn="base" latinLnBrk="0" hangingPunct="0">
              <a:lnSpc>
                <a:spcPct val="150000"/>
              </a:lnSpc>
              <a:spcBef>
                <a:spcPts val="0"/>
              </a:spcBef>
              <a:spcAft>
                <a:spcPct val="0"/>
              </a:spcAft>
              <a:buClrTx/>
              <a:buSzTx/>
              <a:buFontTx/>
              <a:buNone/>
              <a:tabLst/>
              <a:defRPr/>
            </a:pPr>
            <a:r>
              <a:rPr lang="ja-JP" altLang="en-US" b="0" dirty="0" smtClean="0">
                <a:latin typeface="ＭＳ Ｐゴシック" panose="020B0600070205080204" pitchFamily="50" charset="-128"/>
                <a:ea typeface="ＭＳ Ｐゴシック" panose="020B0600070205080204" pitchFamily="50" charset="-128"/>
              </a:rPr>
              <a:t>②</a:t>
            </a:r>
            <a:r>
              <a:rPr lang="ja-JP" altLang="en-US" b="0" dirty="0">
                <a:latin typeface="ＭＳ Ｐゴシック" panose="020B0600070205080204" pitchFamily="50" charset="-128"/>
                <a:ea typeface="ＭＳ Ｐゴシック" panose="020B0600070205080204" pitchFamily="50" charset="-128"/>
              </a:rPr>
              <a:t>教職員や保健係の児童は、</a:t>
            </a:r>
            <a:r>
              <a:rPr lang="ja-JP" altLang="en-US" b="0" dirty="0" smtClean="0">
                <a:latin typeface="ＭＳ Ｐゴシック" panose="020B0600070205080204" pitchFamily="50" charset="-128"/>
                <a:ea typeface="ＭＳ Ｐゴシック" panose="020B0600070205080204" pitchFamily="50" charset="-128"/>
              </a:rPr>
              <a:t>ディスペンサー付きボトル</a:t>
            </a:r>
            <a:r>
              <a:rPr lang="ja-JP" altLang="en-US" b="0" dirty="0">
                <a:latin typeface="ＭＳ Ｐゴシック" panose="020B0600070205080204" pitchFamily="50" charset="-128"/>
                <a:ea typeface="ＭＳ Ｐゴシック" panose="020B0600070205080204" pitchFamily="50" charset="-128"/>
              </a:rPr>
              <a:t>から、洗口用個人コップに</a:t>
            </a:r>
            <a:r>
              <a:rPr lang="ja-JP" altLang="en-US" b="0" dirty="0" smtClean="0">
                <a:latin typeface="ＭＳ Ｐゴシック" panose="020B0600070205080204" pitchFamily="50" charset="-128"/>
                <a:ea typeface="ＭＳ Ｐゴシック" panose="020B0600070205080204" pitchFamily="50" charset="-128"/>
              </a:rPr>
              <a:t>洗口</a:t>
            </a:r>
            <a:r>
              <a:rPr lang="ja-JP" altLang="en-US" b="0" dirty="0">
                <a:latin typeface="ＭＳ Ｐゴシック" panose="020B0600070205080204" pitchFamily="50" charset="-128"/>
                <a:ea typeface="ＭＳ Ｐゴシック" panose="020B0600070205080204" pitchFamily="50" charset="-128"/>
              </a:rPr>
              <a:t>液を分注します。　</a:t>
            </a:r>
          </a:p>
        </p:txBody>
      </p:sp>
    </p:spTree>
    <p:extLst>
      <p:ext uri="{BB962C8B-B14F-4D97-AF65-F5344CB8AC3E}">
        <p14:creationId xmlns:p14="http://schemas.microsoft.com/office/powerpoint/2010/main" val="2719737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50000"/>
              </a:lnSpc>
              <a:spcBef>
                <a:spcPts val="0"/>
              </a:spcBef>
              <a:spcAft>
                <a:spcPct val="0"/>
              </a:spcAft>
              <a:buClrTx/>
              <a:buSzTx/>
              <a:buFontTx/>
              <a:buNone/>
              <a:tabLst/>
              <a:defRPr/>
            </a:pPr>
            <a:r>
              <a:rPr lang="ja-JP" altLang="en-US" sz="1200" b="0" dirty="0">
                <a:latin typeface="ＭＳ Ｐゴシック" panose="020B0600070205080204" pitchFamily="50" charset="-128"/>
                <a:ea typeface="ＭＳ Ｐゴシック" panose="020B0600070205080204" pitchFamily="50" charset="-128"/>
              </a:rPr>
              <a:t>洗口（ブクブクうがい）をします。</a:t>
            </a:r>
          </a:p>
          <a:p>
            <a:pPr marL="0" marR="0" lvl="0" indent="0" algn="l" defTabSz="914400" rtl="0" eaLnBrk="0" fontAlgn="base" latinLnBrk="0" hangingPunct="0">
              <a:lnSpc>
                <a:spcPct val="150000"/>
              </a:lnSpc>
              <a:spcBef>
                <a:spcPts val="0"/>
              </a:spcBef>
              <a:spcAft>
                <a:spcPct val="0"/>
              </a:spcAft>
              <a:buClrTx/>
              <a:buSzTx/>
              <a:buFontTx/>
              <a:buNone/>
              <a:tabLst/>
              <a:defRPr/>
            </a:pPr>
            <a:r>
              <a:rPr lang="ja-JP" altLang="en-US" sz="1200" b="0" dirty="0">
                <a:latin typeface="ＭＳ Ｐゴシック" panose="020B0600070205080204" pitchFamily="50" charset="-128"/>
                <a:ea typeface="ＭＳ Ｐゴシック" panose="020B0600070205080204" pitchFamily="50" charset="-128"/>
              </a:rPr>
              <a:t>各自に洗口液が行き渡ったら、教職員などの合図で一斉に洗口液全量を口に含み、ブクブクうがいを始めます。</a:t>
            </a:r>
          </a:p>
          <a:p>
            <a:pPr marL="0" marR="0" lvl="0" indent="0" algn="l" defTabSz="914400" rtl="0" eaLnBrk="0" fontAlgn="base" latinLnBrk="0" hangingPunct="0">
              <a:lnSpc>
                <a:spcPct val="150000"/>
              </a:lnSpc>
              <a:spcBef>
                <a:spcPts val="0"/>
              </a:spcBef>
              <a:spcAft>
                <a:spcPct val="0"/>
              </a:spcAft>
              <a:buClrTx/>
              <a:buSzTx/>
              <a:buFontTx/>
              <a:buNone/>
              <a:tabLst/>
              <a:defRPr/>
            </a:pPr>
            <a:r>
              <a:rPr lang="ja-JP" altLang="en-US" sz="1200" b="0" dirty="0">
                <a:latin typeface="ＭＳ Ｐゴシック" panose="020B0600070205080204" pitchFamily="50" charset="-128"/>
                <a:ea typeface="ＭＳ Ｐゴシック" panose="020B0600070205080204" pitchFamily="50" charset="-128"/>
              </a:rPr>
              <a:t>座った姿勢でやや下を向き、頬を動かし、上下左右全ての歯に洗口液が行きわたるように</a:t>
            </a:r>
            <a:r>
              <a:rPr lang="en-US" altLang="ja-JP" sz="1200" b="0" dirty="0">
                <a:latin typeface="ＭＳ Ｐゴシック" panose="020B0600070205080204" pitchFamily="50" charset="-128"/>
                <a:ea typeface="ＭＳ Ｐゴシック" panose="020B0600070205080204" pitchFamily="50" charset="-128"/>
              </a:rPr>
              <a:t>1</a:t>
            </a:r>
            <a:r>
              <a:rPr lang="ja-JP" altLang="en-US" sz="1200" b="0" dirty="0">
                <a:latin typeface="ＭＳ Ｐゴシック" panose="020B0600070205080204" pitchFamily="50" charset="-128"/>
                <a:ea typeface="ＭＳ Ｐゴシック" panose="020B0600070205080204" pitchFamily="50" charset="-128"/>
              </a:rPr>
              <a:t>分間行います。</a:t>
            </a:r>
          </a:p>
          <a:p>
            <a:pPr>
              <a:lnSpc>
                <a:spcPct val="150000"/>
              </a:lnSpc>
              <a:spcBef>
                <a:spcPts val="0"/>
              </a:spcBef>
            </a:pPr>
            <a:endParaRPr kumimoji="1" lang="ja-JP" altLang="en-US"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7554259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 イメージ プレースホルダー 1">
            <a:extLst>
              <a:ext uri="{FF2B5EF4-FFF2-40B4-BE49-F238E27FC236}">
                <a16:creationId xmlns:a16="http://schemas.microsoft.com/office/drawing/2014/main" xmlns="" id="{7D5FAB50-33F2-4ADF-8E02-AE1E1E304795}"/>
              </a:ext>
            </a:extLst>
          </p:cNvPr>
          <p:cNvSpPr>
            <a:spLocks noGrp="1" noRot="1" noChangeAspect="1" noChangeArrowheads="1" noTextEdit="1"/>
          </p:cNvSpPr>
          <p:nvPr>
            <p:ph type="sldImg"/>
          </p:nvPr>
        </p:nvSpPr>
        <p:spPr bwMode="auto">
          <a:xfrm>
            <a:off x="1246188" y="1279525"/>
            <a:ext cx="4606925"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ノート プレースホルダー 2">
            <a:extLst>
              <a:ext uri="{FF2B5EF4-FFF2-40B4-BE49-F238E27FC236}">
                <a16:creationId xmlns:a16="http://schemas.microsoft.com/office/drawing/2014/main" xmlns="" id="{02F42C60-0C4E-4AF5-BA8A-0B8DD6F68F4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50000"/>
              </a:lnSpc>
              <a:spcBef>
                <a:spcPts val="0"/>
              </a:spcBef>
              <a:spcAft>
                <a:spcPct val="0"/>
              </a:spcAft>
              <a:buClrTx/>
              <a:buSzTx/>
              <a:buFontTx/>
              <a:buNone/>
              <a:tabLst/>
              <a:defRPr/>
            </a:pPr>
            <a:r>
              <a:rPr lang="ja-JP" altLang="en-US" sz="1200" b="0" dirty="0">
                <a:latin typeface="ＭＳ Ｐゴシック" panose="020B0600070205080204" pitchFamily="50" charset="-128"/>
                <a:ea typeface="ＭＳ Ｐゴシック" panose="020B0600070205080204" pitchFamily="50" charset="-128"/>
              </a:rPr>
              <a:t>洗口液を吐き出します。</a:t>
            </a:r>
          </a:p>
          <a:p>
            <a:pPr marL="446088" indent="-446088" algn="just" eaLnBrk="1" fontAlgn="base" hangingPunct="1">
              <a:lnSpc>
                <a:spcPct val="150000"/>
              </a:lnSpc>
              <a:spcBef>
                <a:spcPts val="0"/>
              </a:spcBef>
              <a:spcAft>
                <a:spcPct val="0"/>
              </a:spcAft>
              <a:buClr>
                <a:srgbClr val="5FD0AA"/>
              </a:buClr>
              <a:buSzPct val="120000"/>
              <a:tabLst>
                <a:tab pos="446088" algn="l"/>
              </a:tabLst>
            </a:pPr>
            <a:r>
              <a:rPr lang="ja-JP" altLang="en-US" sz="1200" b="0" dirty="0">
                <a:latin typeface="ＭＳ Ｐゴシック" panose="020B0600070205080204" pitchFamily="50" charset="-128"/>
                <a:ea typeface="ＭＳ Ｐゴシック" panose="020B0600070205080204" pitchFamily="50" charset="-128"/>
              </a:rPr>
              <a:t>洗口後、各自のコップに洗口液を吐き出します。その後１～２回口の中にたまった</a:t>
            </a:r>
            <a:r>
              <a:rPr lang="ja-JP" altLang="en-US" sz="1200" b="0" dirty="0" err="1">
                <a:latin typeface="ＭＳ Ｐゴシック" panose="020B0600070205080204" pitchFamily="50" charset="-128"/>
                <a:ea typeface="ＭＳ Ｐゴシック" panose="020B0600070205080204" pitchFamily="50" charset="-128"/>
              </a:rPr>
              <a:t>だ</a:t>
            </a:r>
            <a:r>
              <a:rPr lang="ja-JP" altLang="en-US" sz="1200" b="0" dirty="0" smtClean="0">
                <a:latin typeface="ＭＳ Ｐゴシック" panose="020B0600070205080204" pitchFamily="50" charset="-128"/>
                <a:ea typeface="ＭＳ Ｐゴシック" panose="020B0600070205080204" pitchFamily="50" charset="-128"/>
              </a:rPr>
              <a:t>液</a:t>
            </a:r>
            <a:endParaRPr lang="en-US" altLang="ja-JP" sz="1200" b="0" dirty="0" smtClean="0">
              <a:latin typeface="ＭＳ Ｐゴシック" panose="020B0600070205080204" pitchFamily="50" charset="-128"/>
              <a:ea typeface="ＭＳ Ｐゴシック" panose="020B0600070205080204" pitchFamily="50" charset="-128"/>
            </a:endParaRPr>
          </a:p>
          <a:p>
            <a:pPr marL="446088" indent="-446088" algn="just" eaLnBrk="1" hangingPunct="1">
              <a:lnSpc>
                <a:spcPct val="150000"/>
              </a:lnSpc>
              <a:spcBef>
                <a:spcPts val="0"/>
              </a:spcBef>
              <a:buClr>
                <a:srgbClr val="5FD0AA"/>
              </a:buClr>
              <a:buSzPct val="120000"/>
              <a:tabLst>
                <a:tab pos="446088" algn="l"/>
              </a:tabLst>
            </a:pPr>
            <a:r>
              <a:rPr lang="ja-JP" altLang="en-US" sz="1200" b="0" dirty="0" smtClean="0">
                <a:latin typeface="ＭＳ Ｐゴシック" panose="020B0600070205080204" pitchFamily="50" charset="-128"/>
                <a:ea typeface="ＭＳ Ｐゴシック" panose="020B0600070205080204" pitchFamily="50" charset="-128"/>
              </a:rPr>
              <a:t>を</a:t>
            </a:r>
            <a:r>
              <a:rPr lang="ja-JP" altLang="en-US" sz="1200" b="0" dirty="0">
                <a:latin typeface="ＭＳ Ｐゴシック" panose="020B0600070205080204" pitchFamily="50" charset="-128"/>
                <a:ea typeface="ＭＳ Ｐゴシック" panose="020B0600070205080204" pitchFamily="50" charset="-128"/>
              </a:rPr>
              <a:t>吐き出します</a:t>
            </a:r>
            <a:r>
              <a:rPr lang="ja-JP" altLang="en-US" sz="1200" b="0" dirty="0" smtClean="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教職員は誤飲がないか確認します。</a:t>
            </a:r>
            <a:endParaRPr lang="ja-JP" altLang="en-US" sz="1200" b="0"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en-US" sz="1200" b="0" dirty="0">
                <a:latin typeface="ＭＳ Ｐゴシック" panose="020B0600070205080204" pitchFamily="50" charset="-128"/>
                <a:ea typeface="ＭＳ Ｐゴシック" panose="020B0600070205080204" pitchFamily="50" charset="-128"/>
              </a:rPr>
              <a:t>吐き出した洗口液は手洗い場に捨てます。</a:t>
            </a:r>
            <a:endParaRPr lang="en-US" altLang="ja-JP" sz="1200" b="0"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en-US" dirty="0" smtClean="0">
                <a:latin typeface="ＭＳ Ｐゴシック" panose="020B0600070205080204" pitchFamily="50" charset="-128"/>
                <a:ea typeface="ＭＳ Ｐゴシック" panose="020B0600070205080204" pitchFamily="50" charset="-128"/>
              </a:rPr>
              <a:t>フッ化物を口の中にとどまらせ、効果を得るため</a:t>
            </a:r>
            <a:r>
              <a:rPr kumimoji="1" lang="ja-JP" altLang="en-US" b="0" dirty="0" smtClean="0">
                <a:latin typeface="ＭＳ Ｐゴシック" panose="020B0600070205080204" pitchFamily="50" charset="-128"/>
                <a:ea typeface="ＭＳ Ｐゴシック" panose="020B0600070205080204" pitchFamily="50" charset="-128"/>
              </a:rPr>
              <a:t>洗</a:t>
            </a:r>
            <a:r>
              <a:rPr kumimoji="1" lang="ja-JP" altLang="en-US" b="0" dirty="0">
                <a:latin typeface="ＭＳ Ｐゴシック" panose="020B0600070205080204" pitchFamily="50" charset="-128"/>
                <a:ea typeface="ＭＳ Ｐゴシック" panose="020B0600070205080204" pitchFamily="50" charset="-128"/>
              </a:rPr>
              <a:t>口後</a:t>
            </a:r>
            <a:r>
              <a:rPr kumimoji="1" lang="en-US" altLang="ja-JP" b="0" dirty="0">
                <a:latin typeface="ＭＳ Ｐゴシック" panose="020B0600070205080204" pitchFamily="50" charset="-128"/>
                <a:ea typeface="ＭＳ Ｐゴシック" panose="020B0600070205080204" pitchFamily="50" charset="-128"/>
              </a:rPr>
              <a:t>30</a:t>
            </a:r>
            <a:r>
              <a:rPr kumimoji="1" lang="ja-JP" altLang="en-US" b="0" dirty="0">
                <a:latin typeface="ＭＳ Ｐゴシック" panose="020B0600070205080204" pitchFamily="50" charset="-128"/>
                <a:ea typeface="ＭＳ Ｐゴシック" panose="020B0600070205080204" pitchFamily="50" charset="-128"/>
              </a:rPr>
              <a:t>分間は、うがいや飲食を</a:t>
            </a:r>
            <a:r>
              <a:rPr kumimoji="1" lang="ja-JP" altLang="en-US" b="0" dirty="0" smtClean="0">
                <a:latin typeface="ＭＳ Ｐゴシック" panose="020B0600070205080204" pitchFamily="50" charset="-128"/>
                <a:ea typeface="ＭＳ Ｐゴシック" panose="020B0600070205080204" pitchFamily="50" charset="-128"/>
              </a:rPr>
              <a:t>避け</a:t>
            </a:r>
            <a:r>
              <a:rPr lang="ja-JP" altLang="en-US" dirty="0">
                <a:latin typeface="ＭＳ Ｐゴシック" panose="020B0600070205080204" pitchFamily="50" charset="-128"/>
                <a:ea typeface="ＭＳ Ｐゴシック" panose="020B0600070205080204" pitchFamily="50" charset="-128"/>
              </a:rPr>
              <a:t>ます。</a:t>
            </a:r>
            <a:endParaRPr kumimoji="1" lang="en-US" altLang="ja-JP" b="0" dirty="0">
              <a:latin typeface="ＭＳ Ｐゴシック" panose="020B0600070205080204" pitchFamily="50" charset="-128"/>
              <a:ea typeface="ＭＳ Ｐゴシック" panose="020B0600070205080204" pitchFamily="50" charset="-128"/>
            </a:endParaRPr>
          </a:p>
          <a:p>
            <a:pPr>
              <a:lnSpc>
                <a:spcPct val="150000"/>
              </a:lnSpc>
              <a:spcBef>
                <a:spcPts val="0"/>
              </a:spcBef>
            </a:pPr>
            <a:endParaRPr lang="ja-JP" altLang="en-US"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6043134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algn="l" defTabSz="914400" rtl="0" eaLnBrk="0" fontAlgn="base" latinLnBrk="0" hangingPunct="0">
              <a:lnSpc>
                <a:spcPct val="150000"/>
              </a:lnSpc>
              <a:spcBef>
                <a:spcPts val="0"/>
              </a:spcBef>
              <a:spcAft>
                <a:spcPct val="0"/>
              </a:spcAft>
              <a:buClrTx/>
              <a:buSzTx/>
              <a:buFontTx/>
              <a:buNone/>
              <a:tabLst/>
              <a:defRPr/>
            </a:pPr>
            <a:r>
              <a:rPr lang="ja-JP" altLang="en-US" sz="1200" b="0" dirty="0">
                <a:latin typeface="ＭＳ Ｐゴシック" panose="020B0600070205080204" pitchFamily="50" charset="-128"/>
                <a:ea typeface="ＭＳ Ｐゴシック" panose="020B0600070205080204" pitchFamily="50" charset="-128"/>
              </a:rPr>
              <a:t>後片付けをします</a:t>
            </a:r>
            <a:r>
              <a:rPr lang="ja-JP" altLang="en-US" sz="1200" b="0" dirty="0" smtClean="0">
                <a:latin typeface="ＭＳ Ｐゴシック" panose="020B0600070205080204" pitchFamily="50" charset="-128"/>
                <a:ea typeface="ＭＳ Ｐゴシック" panose="020B0600070205080204" pitchFamily="50" charset="-128"/>
              </a:rPr>
              <a:t>。</a:t>
            </a:r>
            <a:endParaRPr lang="en-US" altLang="ja-JP" sz="1050" dirty="0">
              <a:latin typeface="ＭＳ Ｐゴシック" panose="020B0600070205080204" pitchFamily="50" charset="-128"/>
              <a:ea typeface="ＭＳ Ｐゴシック" panose="020B0600070205080204" pitchFamily="50" charset="-128"/>
            </a:endParaRPr>
          </a:p>
          <a:p>
            <a:pPr marL="0" marR="0" lvl="0" algn="l" defTabSz="914400" rtl="0" eaLnBrk="0" fontAlgn="base" latinLnBrk="0" hangingPunct="0">
              <a:lnSpc>
                <a:spcPct val="150000"/>
              </a:lnSpc>
              <a:spcBef>
                <a:spcPts val="0"/>
              </a:spcBef>
              <a:spcAft>
                <a:spcPct val="0"/>
              </a:spcAft>
              <a:buClrTx/>
              <a:buSzTx/>
              <a:buFontTx/>
              <a:buNone/>
              <a:tabLst/>
              <a:defRPr/>
            </a:pPr>
            <a:r>
              <a:rPr lang="en-US" altLang="ja-JP" sz="1400" b="0" dirty="0" smtClean="0">
                <a:latin typeface="ＭＳ Ｐゴシック" panose="020B0600070205080204" pitchFamily="50" charset="-128"/>
                <a:ea typeface="ＭＳ Ｐゴシック" panose="020B0600070205080204" pitchFamily="50" charset="-128"/>
              </a:rPr>
              <a:t>1</a:t>
            </a:r>
            <a:r>
              <a:rPr lang="en-US" altLang="ja-JP" sz="1400" b="0" dirty="0">
                <a:latin typeface="ＭＳ Ｐゴシック" panose="020B0600070205080204" pitchFamily="50" charset="-128"/>
                <a:ea typeface="ＭＳ Ｐゴシック" panose="020B0600070205080204" pitchFamily="50" charset="-128"/>
              </a:rPr>
              <a:t>.</a:t>
            </a:r>
            <a:r>
              <a:rPr lang="ja-JP" altLang="en-US" sz="1200" b="0" dirty="0">
                <a:latin typeface="ＭＳ Ｐゴシック" panose="020B0600070205080204" pitchFamily="50" charset="-128"/>
                <a:ea typeface="ＭＳ Ｐゴシック" panose="020B0600070205080204" pitchFamily="50" charset="-128"/>
              </a:rPr>
              <a:t>洗口に使用したコップを洗います</a:t>
            </a:r>
            <a:r>
              <a:rPr lang="ja-JP" altLang="en-US" sz="1200" b="0" dirty="0" smtClean="0">
                <a:latin typeface="ＭＳ Ｐゴシック" panose="020B0600070205080204" pitchFamily="50" charset="-128"/>
                <a:ea typeface="ＭＳ Ｐゴシック" panose="020B0600070205080204" pitchFamily="50" charset="-128"/>
              </a:rPr>
              <a:t>。</a:t>
            </a:r>
            <a:endParaRPr lang="en-US" altLang="ja-JP" sz="1200" b="0" dirty="0" smtClean="0">
              <a:latin typeface="ＭＳ Ｐゴシック" panose="020B0600070205080204" pitchFamily="50" charset="-128"/>
              <a:ea typeface="ＭＳ Ｐゴシック" panose="020B0600070205080204" pitchFamily="50" charset="-128"/>
            </a:endParaRPr>
          </a:p>
          <a:p>
            <a:pPr marL="0" marR="0" lvl="0" algn="l" defTabSz="914400" rtl="0" eaLnBrk="0" fontAlgn="base" latinLnBrk="0" hangingPunct="0">
              <a:lnSpc>
                <a:spcPct val="150000"/>
              </a:lnSpc>
              <a:spcBef>
                <a:spcPts val="0"/>
              </a:spcBef>
              <a:spcAft>
                <a:spcPct val="0"/>
              </a:spcAft>
              <a:buClrTx/>
              <a:buSzTx/>
              <a:buFontTx/>
              <a:buNone/>
              <a:tabLst/>
              <a:defRPr/>
            </a:pPr>
            <a:r>
              <a:rPr lang="en-US" altLang="ja-JP" sz="1400" b="0" dirty="0" smtClean="0">
                <a:latin typeface="ＭＳ Ｐゴシック" panose="020B0600070205080204" pitchFamily="50" charset="-128"/>
                <a:ea typeface="ＭＳ Ｐゴシック" panose="020B0600070205080204" pitchFamily="50" charset="-128"/>
              </a:rPr>
              <a:t>2</a:t>
            </a:r>
            <a:r>
              <a:rPr lang="en-US" altLang="ja-JP" sz="1400" b="0" dirty="0">
                <a:latin typeface="ＭＳ Ｐゴシック" panose="020B0600070205080204" pitchFamily="50" charset="-128"/>
                <a:ea typeface="ＭＳ Ｐゴシック" panose="020B0600070205080204" pitchFamily="50" charset="-128"/>
              </a:rPr>
              <a:t>.</a:t>
            </a:r>
            <a:r>
              <a:rPr lang="ja-JP" altLang="en-US" sz="1200" b="0" spc="100" dirty="0">
                <a:latin typeface="ＭＳ Ｐゴシック" panose="020B0600070205080204" pitchFamily="50" charset="-128"/>
                <a:ea typeface="ＭＳ Ｐゴシック" panose="020B0600070205080204" pitchFamily="50" charset="-128"/>
              </a:rPr>
              <a:t>保健係の児童は、ディスペンサー付きボトルを</a:t>
            </a:r>
            <a:r>
              <a:rPr lang="ja-JP" altLang="en-US" sz="1200" b="0" dirty="0">
                <a:latin typeface="ＭＳ Ｐゴシック" panose="020B0600070205080204" pitchFamily="50" charset="-128"/>
                <a:ea typeface="ＭＳ Ｐゴシック" panose="020B0600070205080204" pitchFamily="50" charset="-128"/>
              </a:rPr>
              <a:t>保健室へ返します</a:t>
            </a:r>
            <a:r>
              <a:rPr lang="ja-JP" altLang="en-US" sz="1200" b="0" dirty="0" smtClean="0">
                <a:latin typeface="ＭＳ Ｐゴシック" panose="020B0600070205080204" pitchFamily="50" charset="-128"/>
                <a:ea typeface="ＭＳ Ｐゴシック" panose="020B0600070205080204" pitchFamily="50" charset="-128"/>
              </a:rPr>
              <a:t>。</a:t>
            </a:r>
            <a:endParaRPr lang="en-US" altLang="ja-JP" sz="1200" b="0" dirty="0" smtClean="0">
              <a:latin typeface="ＭＳ Ｐゴシック" panose="020B0600070205080204" pitchFamily="50" charset="-128"/>
              <a:ea typeface="ＭＳ Ｐゴシック" panose="020B0600070205080204" pitchFamily="50" charset="-128"/>
            </a:endParaRPr>
          </a:p>
          <a:p>
            <a:pPr marL="0" marR="0" lvl="0" algn="l" defTabSz="914400" rtl="0" eaLnBrk="0" fontAlgn="base" latinLnBrk="0" hangingPunct="0">
              <a:lnSpc>
                <a:spcPct val="150000"/>
              </a:lnSpc>
              <a:spcBef>
                <a:spcPts val="0"/>
              </a:spcBef>
              <a:spcAft>
                <a:spcPct val="0"/>
              </a:spcAft>
              <a:buClrTx/>
              <a:buSzTx/>
              <a:buFontTx/>
              <a:buNone/>
              <a:tabLst/>
              <a:defRPr/>
            </a:pPr>
            <a:r>
              <a:rPr lang="en-US" altLang="ja-JP" sz="1400" b="0" dirty="0" smtClean="0">
                <a:latin typeface="ＭＳ Ｐゴシック" panose="020B0600070205080204" pitchFamily="50" charset="-128"/>
                <a:ea typeface="ＭＳ Ｐゴシック" panose="020B0600070205080204" pitchFamily="50" charset="-128"/>
              </a:rPr>
              <a:t>3</a:t>
            </a:r>
            <a:r>
              <a:rPr lang="en-US" altLang="ja-JP" sz="1400" b="0" dirty="0">
                <a:latin typeface="ＭＳ Ｐゴシック" panose="020B0600070205080204" pitchFamily="50" charset="-128"/>
                <a:ea typeface="ＭＳ Ｐゴシック" panose="020B0600070205080204" pitchFamily="50" charset="-128"/>
              </a:rPr>
              <a:t>.</a:t>
            </a:r>
            <a:r>
              <a:rPr lang="ja-JP" altLang="en-US" sz="1200" b="0" dirty="0">
                <a:latin typeface="ＭＳ Ｐゴシック" panose="020B0600070205080204" pitchFamily="50" charset="-128"/>
                <a:ea typeface="ＭＳ Ｐゴシック" panose="020B0600070205080204" pitchFamily="50" charset="-128"/>
              </a:rPr>
              <a:t>調製担当者は、溶解用容器、ディスペンサー付きボトルをよく洗い、乾燥させて</a:t>
            </a:r>
            <a:r>
              <a:rPr lang="ja-JP" altLang="en-US" sz="1200" b="0" dirty="0" smtClean="0">
                <a:latin typeface="ＭＳ Ｐゴシック" panose="020B0600070205080204" pitchFamily="50" charset="-128"/>
                <a:ea typeface="ＭＳ Ｐゴシック" panose="020B0600070205080204" pitchFamily="50" charset="-128"/>
              </a:rPr>
              <a:t>所定の</a:t>
            </a:r>
            <a:r>
              <a:rPr lang="ja-JP" altLang="en-US" sz="1200" b="0" dirty="0">
                <a:latin typeface="ＭＳ Ｐゴシック" panose="020B0600070205080204" pitchFamily="50" charset="-128"/>
                <a:ea typeface="ＭＳ Ｐゴシック" panose="020B0600070205080204" pitchFamily="50" charset="-128"/>
              </a:rPr>
              <a:t>場所に片付けます</a:t>
            </a:r>
            <a:r>
              <a:rPr lang="ja-JP" altLang="en-US" sz="1200" b="0" dirty="0" smtClean="0">
                <a:latin typeface="ＭＳ Ｐゴシック" panose="020B0600070205080204" pitchFamily="50" charset="-128"/>
                <a:ea typeface="ＭＳ Ｐゴシック" panose="020B0600070205080204" pitchFamily="50" charset="-128"/>
              </a:rPr>
              <a:t>。</a:t>
            </a:r>
            <a:endParaRPr lang="en-US" altLang="ja-JP" dirty="0">
              <a:latin typeface="ＭＳ Ｐゴシック" panose="020B0600070205080204" pitchFamily="50" charset="-128"/>
              <a:ea typeface="ＭＳ Ｐゴシック" panose="020B0600070205080204" pitchFamily="50" charset="-128"/>
            </a:endParaRPr>
          </a:p>
          <a:p>
            <a:pPr marL="0" marR="0" lvl="0" algn="l" defTabSz="914400" rtl="0" eaLnBrk="0" fontAlgn="base" latinLnBrk="0" hangingPunct="0">
              <a:lnSpc>
                <a:spcPct val="150000"/>
              </a:lnSpc>
              <a:spcBef>
                <a:spcPts val="0"/>
              </a:spcBef>
              <a:spcAft>
                <a:spcPct val="0"/>
              </a:spcAft>
              <a:buClrTx/>
              <a:buSzTx/>
              <a:buFontTx/>
              <a:buNone/>
              <a:tabLst/>
              <a:defRPr/>
            </a:pPr>
            <a:r>
              <a:rPr lang="en-US" altLang="ja-JP" sz="1400" b="0" dirty="0" smtClean="0">
                <a:latin typeface="ＭＳ Ｐゴシック" panose="020B0600070205080204" pitchFamily="50" charset="-128"/>
                <a:ea typeface="ＭＳ Ｐゴシック" panose="020B0600070205080204" pitchFamily="50" charset="-128"/>
              </a:rPr>
              <a:t>4</a:t>
            </a:r>
            <a:r>
              <a:rPr lang="en-US" altLang="ja-JP" sz="1400" b="0" dirty="0">
                <a:latin typeface="ＭＳ Ｐゴシック" panose="020B0600070205080204" pitchFamily="50" charset="-128"/>
                <a:ea typeface="ＭＳ Ｐゴシック" panose="020B0600070205080204" pitchFamily="50" charset="-128"/>
              </a:rPr>
              <a:t>.</a:t>
            </a:r>
            <a:r>
              <a:rPr lang="ja-JP" altLang="en-US" sz="1200" b="0" dirty="0">
                <a:latin typeface="ＭＳ Ｐゴシック" panose="020B0600070205080204" pitchFamily="50" charset="-128"/>
                <a:ea typeface="ＭＳ Ｐゴシック" panose="020B0600070205080204" pitchFamily="50" charset="-128"/>
              </a:rPr>
              <a:t>調製担当者は、洗口剤の管理状況を確認します。</a:t>
            </a:r>
          </a:p>
          <a:p>
            <a:pPr>
              <a:lnSpc>
                <a:spcPct val="150000"/>
              </a:lnSpc>
              <a:spcBef>
                <a:spcPts val="0"/>
              </a:spcBef>
            </a:pPr>
            <a:endParaRPr kumimoji="1" lang="ja-JP" altLang="en-US"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764773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spcBef>
                <a:spcPts val="0"/>
              </a:spcBef>
            </a:pPr>
            <a:r>
              <a:rPr kumimoji="1" lang="ja-JP" altLang="en-US" dirty="0">
                <a:latin typeface="ＭＳ Ｐゴシック" panose="020B0600070205080204" pitchFamily="50" charset="-128"/>
                <a:ea typeface="ＭＳ Ｐゴシック" panose="020B0600070205080204" pitchFamily="50" charset="-128"/>
              </a:rPr>
              <a:t>学校での</a:t>
            </a:r>
            <a:r>
              <a:rPr kumimoji="1" lang="ja-JP" altLang="en-US" dirty="0" smtClean="0">
                <a:latin typeface="ＭＳ Ｐゴシック" panose="020B0600070205080204" pitchFamily="50" charset="-128"/>
                <a:ea typeface="ＭＳ Ｐゴシック" panose="020B0600070205080204" pitchFamily="50" charset="-128"/>
              </a:rPr>
              <a:t>実施例</a:t>
            </a:r>
            <a:r>
              <a:rPr lang="ja-JP" altLang="en-US" dirty="0">
                <a:latin typeface="ＭＳ Ｐゴシック" panose="020B0600070205080204" pitchFamily="50" charset="-128"/>
                <a:ea typeface="ＭＳ Ｐゴシック" panose="020B0600070205080204" pitchFamily="50" charset="-128"/>
              </a:rPr>
              <a:t>で</a:t>
            </a:r>
            <a:r>
              <a:rPr kumimoji="1" lang="ja-JP" altLang="en-US" dirty="0" smtClean="0">
                <a:latin typeface="ＭＳ Ｐゴシック" panose="020B0600070205080204" pitchFamily="50" charset="-128"/>
                <a:ea typeface="ＭＳ Ｐゴシック" panose="020B0600070205080204" pitchFamily="50" charset="-128"/>
              </a:rPr>
              <a:t>す</a:t>
            </a:r>
            <a:r>
              <a:rPr kumimoji="1" lang="ja-JP" altLang="en-US" dirty="0">
                <a:latin typeface="ＭＳ Ｐゴシック" panose="020B0600070205080204" pitchFamily="50" charset="-128"/>
                <a:ea typeface="ＭＳ Ｐゴシック" panose="020B0600070205080204" pitchFamily="50" charset="-128"/>
              </a:rPr>
              <a:t>。</a:t>
            </a:r>
          </a:p>
        </p:txBody>
      </p:sp>
    </p:spTree>
    <p:extLst>
      <p:ext uri="{BB962C8B-B14F-4D97-AF65-F5344CB8AC3E}">
        <p14:creationId xmlns:p14="http://schemas.microsoft.com/office/powerpoint/2010/main" val="1883242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spcBef>
                <a:spcPts val="0"/>
              </a:spcBef>
            </a:pPr>
            <a:r>
              <a:rPr kumimoji="1" lang="ja-JP" altLang="en-US" dirty="0">
                <a:latin typeface="ＭＳ Ｐゴシック" panose="020B0600070205080204" pitchFamily="50" charset="-128"/>
                <a:ea typeface="ＭＳ Ｐゴシック" panose="020B0600070205080204" pitchFamily="50" charset="-128"/>
              </a:rPr>
              <a:t>保育所・幼稚園等での実施例です。</a:t>
            </a:r>
          </a:p>
        </p:txBody>
      </p:sp>
    </p:spTree>
    <p:extLst>
      <p:ext uri="{BB962C8B-B14F-4D97-AF65-F5344CB8AC3E}">
        <p14:creationId xmlns:p14="http://schemas.microsoft.com/office/powerpoint/2010/main" val="35583316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fontAlgn="base">
              <a:lnSpc>
                <a:spcPct val="150000"/>
              </a:lnSpc>
              <a:spcBef>
                <a:spcPts val="0"/>
              </a:spcBef>
              <a:spcAft>
                <a:spcPct val="0"/>
              </a:spcAft>
              <a:buClr>
                <a:srgbClr val="5FD0AA"/>
              </a:buClr>
            </a:pPr>
            <a:r>
              <a:rPr lang="ja-JP" altLang="en-US" sz="1200" b="0" dirty="0" smtClean="0">
                <a:latin typeface="ＭＳ Ｐゴシック" panose="020B0600070205080204" pitchFamily="50" charset="-128"/>
                <a:ea typeface="ＭＳ Ｐゴシック" panose="020B0600070205080204" pitchFamily="50" charset="-128"/>
              </a:rPr>
              <a:t>フッ化物洗口の安全性について</a:t>
            </a:r>
            <a:r>
              <a:rPr lang="ja-JP" altLang="en-US" dirty="0" smtClean="0">
                <a:latin typeface="ＭＳ Ｐゴシック" panose="020B0600070205080204" pitchFamily="50" charset="-128"/>
                <a:ea typeface="ＭＳ Ｐゴシック" panose="020B0600070205080204" pitchFamily="50" charset="-128"/>
              </a:rPr>
              <a:t>説明</a:t>
            </a:r>
            <a:r>
              <a:rPr lang="ja-JP" altLang="en-US" dirty="0">
                <a:latin typeface="ＭＳ Ｐゴシック" panose="020B0600070205080204" pitchFamily="50" charset="-128"/>
                <a:ea typeface="ＭＳ Ｐゴシック" panose="020B0600070205080204" pitchFamily="50" charset="-128"/>
              </a:rPr>
              <a:t>します</a:t>
            </a:r>
            <a:r>
              <a:rPr lang="ja-JP" altLang="en-US" sz="1200" b="0" dirty="0" smtClean="0">
                <a:latin typeface="ＭＳ Ｐゴシック" panose="020B0600070205080204" pitchFamily="50" charset="-128"/>
                <a:ea typeface="ＭＳ Ｐゴシック" panose="020B0600070205080204" pitchFamily="50" charset="-128"/>
              </a:rPr>
              <a:t>。</a:t>
            </a:r>
            <a:endParaRPr lang="en-US" altLang="ja-JP" sz="1200" b="0" dirty="0" smtClean="0">
              <a:latin typeface="ＭＳ Ｐゴシック" panose="020B0600070205080204" pitchFamily="50" charset="-128"/>
              <a:ea typeface="ＭＳ Ｐゴシック" panose="020B0600070205080204" pitchFamily="50" charset="-128"/>
            </a:endParaRPr>
          </a:p>
          <a:p>
            <a:pPr algn="just" fontAlgn="base">
              <a:lnSpc>
                <a:spcPct val="150000"/>
              </a:lnSpc>
              <a:spcBef>
                <a:spcPts val="0"/>
              </a:spcBef>
              <a:spcAft>
                <a:spcPct val="0"/>
              </a:spcAft>
              <a:buClr>
                <a:srgbClr val="5FD0AA"/>
              </a:buClr>
            </a:pPr>
            <a:r>
              <a:rPr lang="ja-JP" altLang="en-US" sz="1200" b="0" dirty="0" smtClean="0">
                <a:latin typeface="ＭＳ Ｐゴシック" panose="020B0600070205080204" pitchFamily="50" charset="-128"/>
                <a:ea typeface="ＭＳ Ｐゴシック" panose="020B0600070205080204" pitchFamily="50" charset="-128"/>
              </a:rPr>
              <a:t>これ</a:t>
            </a:r>
            <a:r>
              <a:rPr lang="ja-JP" altLang="en-US" sz="1200" b="0" dirty="0">
                <a:latin typeface="ＭＳ Ｐゴシック" panose="020B0600070205080204" pitchFamily="50" charset="-128"/>
                <a:ea typeface="ＭＳ Ｐゴシック" panose="020B0600070205080204" pitchFamily="50" charset="-128"/>
              </a:rPr>
              <a:t>まで飲食物などに含まれる天然のフッ化物や人工的なフッ化物の全身的投与、栄養素として用いるフッ素などに関する多くの研究報告によりその安全性が検証され、むし歯予防に広く利用されています。</a:t>
            </a:r>
          </a:p>
          <a:p>
            <a:pPr algn="just" fontAlgn="base">
              <a:lnSpc>
                <a:spcPct val="150000"/>
              </a:lnSpc>
              <a:spcBef>
                <a:spcPts val="0"/>
              </a:spcBef>
              <a:spcAft>
                <a:spcPct val="0"/>
              </a:spcAft>
              <a:buClr>
                <a:srgbClr val="5FD0AA"/>
              </a:buClr>
            </a:pPr>
            <a:r>
              <a:rPr lang="ja-JP" altLang="en-US" sz="1200" b="0" dirty="0">
                <a:latin typeface="ＭＳ Ｐゴシック" panose="020B0600070205080204" pitchFamily="50" charset="-128"/>
                <a:ea typeface="ＭＳ Ｐゴシック" panose="020B0600070205080204" pitchFamily="50" charset="-128"/>
              </a:rPr>
              <a:t>したがって、フッ化物洗口は、適切に行われる限り安全性に対する心配はありません。</a:t>
            </a:r>
          </a:p>
          <a:p>
            <a:pPr>
              <a:spcBef>
                <a:spcPts val="0"/>
              </a:spcBef>
            </a:pPr>
            <a:endParaRPr kumimoji="1" lang="ja-JP" altLang="en-US"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7777079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ー 1">
            <a:extLst>
              <a:ext uri="{FF2B5EF4-FFF2-40B4-BE49-F238E27FC236}">
                <a16:creationId xmlns:a16="http://schemas.microsoft.com/office/drawing/2014/main" xmlns="" id="{585765EA-8976-42BA-A489-989D618FE022}"/>
              </a:ext>
            </a:extLst>
          </p:cNvPr>
          <p:cNvSpPr>
            <a:spLocks noGrp="1" noRot="1" noChangeAspect="1" noChangeArrowheads="1" noTextEdit="1"/>
          </p:cNvSpPr>
          <p:nvPr>
            <p:ph type="sldImg"/>
          </p:nvPr>
        </p:nvSpPr>
        <p:spPr bwMode="auto">
          <a:xfrm>
            <a:off x="1246188" y="1279525"/>
            <a:ext cx="4606925"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ノート プレースホルダー 2">
            <a:extLst>
              <a:ext uri="{FF2B5EF4-FFF2-40B4-BE49-F238E27FC236}">
                <a16:creationId xmlns:a16="http://schemas.microsoft.com/office/drawing/2014/main" xmlns="" id="{821DAEFF-8A6A-40E9-BD83-ACE6E607B9D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66700" lvl="1" indent="-266700" algn="just" fontAlgn="base">
              <a:lnSpc>
                <a:spcPct val="150000"/>
              </a:lnSpc>
              <a:spcBef>
                <a:spcPts val="0"/>
              </a:spcBef>
              <a:spcAft>
                <a:spcPct val="0"/>
              </a:spcAft>
              <a:buClr>
                <a:srgbClr val="5FD0AA"/>
              </a:buClr>
              <a:tabLst>
                <a:tab pos="266700" algn="l"/>
              </a:tabLst>
            </a:pPr>
            <a:r>
              <a:rPr lang="ja-JP" altLang="en-US" b="0" dirty="0">
                <a:latin typeface="ＭＳ Ｐゴシック" panose="020B0600070205080204" pitchFamily="50" charset="-128"/>
                <a:ea typeface="ＭＳ Ｐゴシック" panose="020B0600070205080204" pitchFamily="50" charset="-128"/>
              </a:rPr>
              <a:t>洗口液は誤って</a:t>
            </a:r>
            <a:r>
              <a:rPr lang="en-US" altLang="ja-JP" b="0" dirty="0">
                <a:latin typeface="ＭＳ Ｐゴシック" panose="020B0600070205080204" pitchFamily="50" charset="-128"/>
                <a:ea typeface="ＭＳ Ｐゴシック" panose="020B0600070205080204" pitchFamily="50" charset="-128"/>
              </a:rPr>
              <a:t>1</a:t>
            </a:r>
            <a:r>
              <a:rPr lang="ja-JP" altLang="en-US" b="0" dirty="0">
                <a:latin typeface="ＭＳ Ｐゴシック" panose="020B0600070205080204" pitchFamily="50" charset="-128"/>
                <a:ea typeface="ＭＳ Ｐゴシック" panose="020B0600070205080204" pitchFamily="50" charset="-128"/>
              </a:rPr>
              <a:t>回分の全量を飲み込んでも安全な量に処方されています。</a:t>
            </a:r>
          </a:p>
          <a:p>
            <a:pPr marL="266700" indent="-266700" algn="just" eaLnBrk="1" fontAlgn="base" hangingPunct="1">
              <a:lnSpc>
                <a:spcPct val="150000"/>
              </a:lnSpc>
              <a:spcBef>
                <a:spcPts val="0"/>
              </a:spcBef>
              <a:spcAft>
                <a:spcPct val="0"/>
              </a:spcAft>
              <a:buClr>
                <a:srgbClr val="5FD0AA"/>
              </a:buClr>
              <a:tabLst>
                <a:tab pos="266700" algn="l"/>
              </a:tabLst>
            </a:pPr>
            <a:r>
              <a:rPr lang="ja-JP" altLang="en-US" b="0" dirty="0">
                <a:latin typeface="ＭＳ Ｐゴシック" panose="020B0600070205080204" pitchFamily="50" charset="-128"/>
                <a:ea typeface="ＭＳ Ｐゴシック" panose="020B0600070205080204" pitchFamily="50" charset="-128"/>
              </a:rPr>
              <a:t>洗口液を吐き出した後、口の中に残るフッ化物量は、洗口液中のフッ化物量の</a:t>
            </a:r>
            <a:r>
              <a:rPr lang="en-US" altLang="ja-JP" b="0" dirty="0">
                <a:latin typeface="ＭＳ Ｐゴシック" panose="020B0600070205080204" pitchFamily="50" charset="-128"/>
                <a:ea typeface="ＭＳ Ｐゴシック" panose="020B0600070205080204" pitchFamily="50" charset="-128"/>
              </a:rPr>
              <a:t>10</a:t>
            </a:r>
            <a:r>
              <a:rPr lang="ja-JP" altLang="en-US" b="0" dirty="0" smtClean="0">
                <a:latin typeface="ＭＳ Ｐゴシック" panose="020B0600070205080204" pitchFamily="50" charset="-128"/>
                <a:ea typeface="ＭＳ Ｐゴシック" panose="020B0600070205080204" pitchFamily="50" charset="-128"/>
              </a:rPr>
              <a:t>～</a:t>
            </a:r>
            <a:endParaRPr lang="en-US" altLang="ja-JP" b="0" dirty="0" smtClean="0">
              <a:latin typeface="ＭＳ Ｐゴシック" panose="020B0600070205080204" pitchFamily="50" charset="-128"/>
              <a:ea typeface="ＭＳ Ｐゴシック" panose="020B0600070205080204" pitchFamily="50" charset="-128"/>
            </a:endParaRPr>
          </a:p>
          <a:p>
            <a:pPr marL="266700" indent="-266700" algn="just" eaLnBrk="1" fontAlgn="base" hangingPunct="1">
              <a:lnSpc>
                <a:spcPct val="150000"/>
              </a:lnSpc>
              <a:spcBef>
                <a:spcPts val="0"/>
              </a:spcBef>
              <a:spcAft>
                <a:spcPct val="0"/>
              </a:spcAft>
              <a:buClr>
                <a:srgbClr val="5FD0AA"/>
              </a:buClr>
              <a:tabLst>
                <a:tab pos="266700" algn="l"/>
              </a:tabLst>
            </a:pPr>
            <a:r>
              <a:rPr lang="en-US" altLang="ja-JP" b="0" dirty="0" smtClean="0">
                <a:latin typeface="ＭＳ Ｐゴシック" panose="020B0600070205080204" pitchFamily="50" charset="-128"/>
                <a:ea typeface="ＭＳ Ｐゴシック" panose="020B0600070205080204" pitchFamily="50" charset="-128"/>
              </a:rPr>
              <a:t>15</a:t>
            </a:r>
            <a:r>
              <a:rPr lang="ja-JP" altLang="en-US" b="0" dirty="0">
                <a:latin typeface="ＭＳ Ｐゴシック" panose="020B0600070205080204" pitchFamily="50" charset="-128"/>
                <a:ea typeface="ＭＳ Ｐゴシック" panose="020B0600070205080204" pitchFamily="50" charset="-128"/>
              </a:rPr>
              <a:t>％ときわめて微量です。</a:t>
            </a:r>
          </a:p>
          <a:p>
            <a:pPr marL="266700" indent="-266700" algn="just" eaLnBrk="1" fontAlgn="base" hangingPunct="1">
              <a:lnSpc>
                <a:spcPct val="150000"/>
              </a:lnSpc>
              <a:spcBef>
                <a:spcPts val="0"/>
              </a:spcBef>
              <a:spcAft>
                <a:spcPct val="0"/>
              </a:spcAft>
              <a:buClr>
                <a:srgbClr val="5FD0AA"/>
              </a:buClr>
              <a:tabLst>
                <a:tab pos="266700" algn="l"/>
              </a:tabLst>
            </a:pPr>
            <a:r>
              <a:rPr lang="ja-JP" altLang="en-US" b="0" dirty="0">
                <a:latin typeface="ＭＳ Ｐゴシック" panose="020B0600070205080204" pitchFamily="50" charset="-128"/>
                <a:ea typeface="ＭＳ Ｐゴシック" panose="020B0600070205080204" pitchFamily="50" charset="-128"/>
              </a:rPr>
              <a:t>軽度な不快症状（急性中毒症）が発現するフッ化物量は、体重</a:t>
            </a:r>
            <a:r>
              <a:rPr lang="en-US" altLang="ja-JP" b="0" dirty="0">
                <a:latin typeface="ＭＳ Ｐゴシック" panose="020B0600070205080204" pitchFamily="50" charset="-128"/>
                <a:ea typeface="ＭＳ Ｐゴシック" panose="020B0600070205080204" pitchFamily="50" charset="-128"/>
              </a:rPr>
              <a:t>1㎏</a:t>
            </a:r>
            <a:r>
              <a:rPr lang="ja-JP" altLang="en-US" b="0" dirty="0">
                <a:latin typeface="ＭＳ Ｐゴシック" panose="020B0600070205080204" pitchFamily="50" charset="-128"/>
                <a:ea typeface="ＭＳ Ｐゴシック" panose="020B0600070205080204" pitchFamily="50" charset="-128"/>
              </a:rPr>
              <a:t>あたり　</a:t>
            </a:r>
            <a:r>
              <a:rPr lang="en-US" altLang="ja-JP" b="0" dirty="0">
                <a:latin typeface="ＭＳ Ｐゴシック" panose="020B0600070205080204" pitchFamily="50" charset="-128"/>
                <a:ea typeface="ＭＳ Ｐゴシック" panose="020B0600070205080204" pitchFamily="50" charset="-128"/>
              </a:rPr>
              <a:t>2㎎</a:t>
            </a:r>
            <a:r>
              <a:rPr lang="ja-JP" altLang="en-US" b="0" dirty="0">
                <a:latin typeface="ＭＳ Ｐゴシック" panose="020B0600070205080204" pitchFamily="50" charset="-128"/>
                <a:ea typeface="ＭＳ Ｐゴシック" panose="020B0600070205080204" pitchFamily="50" charset="-128"/>
              </a:rPr>
              <a:t>です。</a:t>
            </a:r>
          </a:p>
          <a:p>
            <a:pPr marL="266700" lvl="1" indent="-266700" algn="just" fontAlgn="base">
              <a:lnSpc>
                <a:spcPct val="150000"/>
              </a:lnSpc>
              <a:spcBef>
                <a:spcPts val="0"/>
              </a:spcBef>
              <a:spcAft>
                <a:spcPct val="0"/>
              </a:spcAft>
              <a:buClr>
                <a:srgbClr val="5FD0AA"/>
              </a:buClr>
              <a:tabLst>
                <a:tab pos="266700" algn="l"/>
              </a:tabLst>
            </a:pPr>
            <a:r>
              <a:rPr lang="ja-JP" altLang="en-US" b="0" dirty="0">
                <a:latin typeface="ＭＳ Ｐゴシック" panose="020B0600070205080204" pitchFamily="50" charset="-128"/>
                <a:ea typeface="ＭＳ Ｐゴシック" panose="020B0600070205080204" pitchFamily="50" charset="-128"/>
              </a:rPr>
              <a:t>洗口液の量に換算すると</a:t>
            </a:r>
            <a:r>
              <a:rPr lang="ja-JP" altLang="en-US" b="0" dirty="0" smtClean="0">
                <a:latin typeface="ＭＳ Ｐゴシック" panose="020B0600070205080204" pitchFamily="50" charset="-128"/>
                <a:ea typeface="ＭＳ Ｐゴシック" panose="020B0600070205080204" pitchFamily="50" charset="-128"/>
              </a:rPr>
              <a:t>、</a:t>
            </a:r>
            <a:endParaRPr lang="en-US" altLang="ja-JP" b="0" dirty="0" smtClean="0">
              <a:latin typeface="ＭＳ Ｐゴシック" panose="020B0600070205080204" pitchFamily="50" charset="-128"/>
              <a:ea typeface="ＭＳ Ｐゴシック" panose="020B0600070205080204" pitchFamily="50" charset="-128"/>
            </a:endParaRPr>
          </a:p>
          <a:p>
            <a:pPr marL="266700" lvl="1" indent="-266700" algn="just" fontAlgn="base">
              <a:lnSpc>
                <a:spcPct val="150000"/>
              </a:lnSpc>
              <a:spcBef>
                <a:spcPts val="0"/>
              </a:spcBef>
              <a:spcAft>
                <a:spcPct val="0"/>
              </a:spcAft>
              <a:buClr>
                <a:srgbClr val="5FD0AA"/>
              </a:buClr>
              <a:tabLst>
                <a:tab pos="266700" algn="l"/>
              </a:tabLst>
            </a:pPr>
            <a:r>
              <a:rPr lang="en-US" altLang="ja-JP" b="0" dirty="0" smtClean="0">
                <a:latin typeface="ＭＳ Ｐゴシック" panose="020B0600070205080204" pitchFamily="50" charset="-128"/>
                <a:ea typeface="ＭＳ Ｐゴシック" panose="020B0600070205080204" pitchFamily="50" charset="-128"/>
              </a:rPr>
              <a:t>250ppm</a:t>
            </a:r>
            <a:r>
              <a:rPr lang="ja-JP" altLang="en-US" b="0" dirty="0">
                <a:latin typeface="ＭＳ Ｐゴシック" panose="020B0600070205080204" pitchFamily="50" charset="-128"/>
                <a:ea typeface="ＭＳ Ｐゴシック" panose="020B0600070205080204" pitchFamily="50" charset="-128"/>
              </a:rPr>
              <a:t>の洗口液（</a:t>
            </a:r>
            <a:r>
              <a:rPr lang="en-US" altLang="ja-JP" b="0" dirty="0">
                <a:latin typeface="ＭＳ Ｐゴシック" panose="020B0600070205080204" pitchFamily="50" charset="-128"/>
                <a:ea typeface="ＭＳ Ｐゴシック" panose="020B0600070205080204" pitchFamily="50" charset="-128"/>
              </a:rPr>
              <a:t>1</a:t>
            </a:r>
            <a:r>
              <a:rPr lang="ja-JP" altLang="en-US" b="0" dirty="0">
                <a:latin typeface="ＭＳ Ｐゴシック" panose="020B0600070205080204" pitchFamily="50" charset="-128"/>
                <a:ea typeface="ＭＳ Ｐゴシック" panose="020B0600070205080204" pitchFamily="50" charset="-128"/>
              </a:rPr>
              <a:t>人分</a:t>
            </a:r>
            <a:r>
              <a:rPr lang="en-US" altLang="ja-JP" b="0" dirty="0">
                <a:latin typeface="ＭＳ Ｐゴシック" panose="020B0600070205080204" pitchFamily="50" charset="-128"/>
                <a:ea typeface="ＭＳ Ｐゴシック" panose="020B0600070205080204" pitchFamily="50" charset="-128"/>
              </a:rPr>
              <a:t>5ml</a:t>
            </a:r>
            <a:r>
              <a:rPr lang="ja-JP" altLang="en-US" b="0" dirty="0">
                <a:latin typeface="ＭＳ Ｐゴシック" panose="020B0600070205080204" pitchFamily="50" charset="-128"/>
                <a:ea typeface="ＭＳ Ｐゴシック" panose="020B0600070205080204" pitchFamily="50" charset="-128"/>
              </a:rPr>
              <a:t>）の場合⇒</a:t>
            </a:r>
            <a:r>
              <a:rPr lang="en-US" altLang="ja-JP" b="0" dirty="0">
                <a:latin typeface="ＭＳ Ｐゴシック" panose="020B0600070205080204" pitchFamily="50" charset="-128"/>
                <a:ea typeface="ＭＳ Ｐゴシック" panose="020B0600070205080204" pitchFamily="50" charset="-128"/>
              </a:rPr>
              <a:t>20㎏</a:t>
            </a:r>
            <a:r>
              <a:rPr lang="ja-JP" altLang="en-US" b="0" dirty="0">
                <a:latin typeface="ＭＳ Ｐゴシック" panose="020B0600070205080204" pitchFamily="50" charset="-128"/>
                <a:ea typeface="ＭＳ Ｐゴシック" panose="020B0600070205080204" pitchFamily="50" charset="-128"/>
              </a:rPr>
              <a:t>の子ども</a:t>
            </a:r>
            <a:r>
              <a:rPr lang="ja-JP" altLang="en-US" b="0" dirty="0" smtClean="0">
                <a:latin typeface="ＭＳ Ｐゴシック" panose="020B0600070205080204" pitchFamily="50" charset="-128"/>
                <a:ea typeface="ＭＳ Ｐゴシック" panose="020B0600070205080204" pitchFamily="50" charset="-128"/>
              </a:rPr>
              <a:t>なら</a:t>
            </a:r>
            <a:r>
              <a:rPr lang="en-US" altLang="ja-JP" b="0" dirty="0" smtClean="0">
                <a:latin typeface="ＭＳ Ｐゴシック" panose="020B0600070205080204" pitchFamily="50" charset="-128"/>
                <a:ea typeface="ＭＳ Ｐゴシック" panose="020B0600070205080204" pitchFamily="50" charset="-128"/>
              </a:rPr>
              <a:t>160ml</a:t>
            </a:r>
            <a:r>
              <a:rPr lang="ja-JP" altLang="en-US" b="0" dirty="0">
                <a:latin typeface="ＭＳ Ｐゴシック" panose="020B0600070205080204" pitchFamily="50" charset="-128"/>
                <a:ea typeface="ＭＳ Ｐゴシック" panose="020B0600070205080204" pitchFamily="50" charset="-128"/>
              </a:rPr>
              <a:t>（</a:t>
            </a:r>
            <a:r>
              <a:rPr lang="en-US" altLang="ja-JP" b="0" dirty="0">
                <a:latin typeface="ＭＳ Ｐゴシック" panose="020B0600070205080204" pitchFamily="50" charset="-128"/>
                <a:ea typeface="ＭＳ Ｐゴシック" panose="020B0600070205080204" pitchFamily="50" charset="-128"/>
              </a:rPr>
              <a:t>32</a:t>
            </a:r>
            <a:r>
              <a:rPr lang="ja-JP" altLang="en-US" b="0" dirty="0">
                <a:latin typeface="ＭＳ Ｐゴシック" panose="020B0600070205080204" pitchFamily="50" charset="-128"/>
                <a:ea typeface="ＭＳ Ｐゴシック" panose="020B0600070205080204" pitchFamily="50" charset="-128"/>
              </a:rPr>
              <a:t>人分）、</a:t>
            </a:r>
            <a:endParaRPr lang="en-US" altLang="ja-JP" b="0" dirty="0">
              <a:latin typeface="ＭＳ Ｐゴシック" panose="020B0600070205080204" pitchFamily="50" charset="-128"/>
              <a:ea typeface="ＭＳ Ｐゴシック" panose="020B0600070205080204" pitchFamily="50" charset="-128"/>
            </a:endParaRPr>
          </a:p>
          <a:p>
            <a:pPr marL="266700" lvl="1" indent="-266700" algn="just" fontAlgn="base">
              <a:lnSpc>
                <a:spcPct val="150000"/>
              </a:lnSpc>
              <a:spcBef>
                <a:spcPts val="0"/>
              </a:spcBef>
              <a:spcAft>
                <a:spcPct val="0"/>
              </a:spcAft>
              <a:buClr>
                <a:srgbClr val="5FD0AA"/>
              </a:buClr>
              <a:tabLst>
                <a:tab pos="266700" algn="l"/>
              </a:tabLst>
            </a:pPr>
            <a:r>
              <a:rPr lang="en-US" altLang="ja-JP" b="0" dirty="0">
                <a:latin typeface="ＭＳ Ｐゴシック" panose="020B0600070205080204" pitchFamily="50" charset="-128"/>
                <a:ea typeface="ＭＳ Ｐゴシック" panose="020B0600070205080204" pitchFamily="50" charset="-128"/>
              </a:rPr>
              <a:t>900ppm</a:t>
            </a:r>
            <a:r>
              <a:rPr lang="ja-JP" altLang="en-US" b="0" dirty="0">
                <a:latin typeface="ＭＳ Ｐゴシック" panose="020B0600070205080204" pitchFamily="50" charset="-128"/>
                <a:ea typeface="ＭＳ Ｐゴシック" panose="020B0600070205080204" pitchFamily="50" charset="-128"/>
              </a:rPr>
              <a:t>の洗口液（</a:t>
            </a:r>
            <a:r>
              <a:rPr lang="en-US" altLang="ja-JP" b="0" dirty="0">
                <a:latin typeface="ＭＳ Ｐゴシック" panose="020B0600070205080204" pitchFamily="50" charset="-128"/>
                <a:ea typeface="ＭＳ Ｐゴシック" panose="020B0600070205080204" pitchFamily="50" charset="-128"/>
              </a:rPr>
              <a:t>1</a:t>
            </a:r>
            <a:r>
              <a:rPr lang="ja-JP" altLang="en-US" b="0" dirty="0">
                <a:latin typeface="ＭＳ Ｐゴシック" panose="020B0600070205080204" pitchFamily="50" charset="-128"/>
                <a:ea typeface="ＭＳ Ｐゴシック" panose="020B0600070205080204" pitchFamily="50" charset="-128"/>
              </a:rPr>
              <a:t>人分</a:t>
            </a:r>
            <a:r>
              <a:rPr lang="en-US" altLang="ja-JP" b="0" dirty="0">
                <a:latin typeface="ＭＳ Ｐゴシック" panose="020B0600070205080204" pitchFamily="50" charset="-128"/>
                <a:ea typeface="ＭＳ Ｐゴシック" panose="020B0600070205080204" pitchFamily="50" charset="-128"/>
              </a:rPr>
              <a:t>10ml</a:t>
            </a:r>
            <a:r>
              <a:rPr lang="ja-JP" altLang="en-US" b="0" dirty="0">
                <a:latin typeface="ＭＳ Ｐゴシック" panose="020B0600070205080204" pitchFamily="50" charset="-128"/>
                <a:ea typeface="ＭＳ Ｐゴシック" panose="020B0600070205080204" pitchFamily="50" charset="-128"/>
              </a:rPr>
              <a:t>）の場合⇒</a:t>
            </a:r>
            <a:r>
              <a:rPr lang="en-US" altLang="ja-JP" b="0" dirty="0">
                <a:latin typeface="ＭＳ Ｐゴシック" panose="020B0600070205080204" pitchFamily="50" charset="-128"/>
                <a:ea typeface="ＭＳ Ｐゴシック" panose="020B0600070205080204" pitchFamily="50" charset="-128"/>
              </a:rPr>
              <a:t>30㎏</a:t>
            </a:r>
            <a:r>
              <a:rPr lang="ja-JP" altLang="en-US" b="0" dirty="0">
                <a:latin typeface="ＭＳ Ｐゴシック" panose="020B0600070205080204" pitchFamily="50" charset="-128"/>
                <a:ea typeface="ＭＳ Ｐゴシック" panose="020B0600070205080204" pitchFamily="50" charset="-128"/>
              </a:rPr>
              <a:t>の子どもなら</a:t>
            </a:r>
            <a:r>
              <a:rPr lang="en-US" altLang="ja-JP" b="0" dirty="0">
                <a:latin typeface="ＭＳ Ｐゴシック" panose="020B0600070205080204" pitchFamily="50" charset="-128"/>
                <a:ea typeface="ＭＳ Ｐゴシック" panose="020B0600070205080204" pitchFamily="50" charset="-128"/>
              </a:rPr>
              <a:t>67ml</a:t>
            </a:r>
            <a:r>
              <a:rPr lang="ja-JP" altLang="en-US" b="0" dirty="0">
                <a:latin typeface="ＭＳ Ｐゴシック" panose="020B0600070205080204" pitchFamily="50" charset="-128"/>
                <a:ea typeface="ＭＳ Ｐゴシック" panose="020B0600070205080204" pitchFamily="50" charset="-128"/>
              </a:rPr>
              <a:t>（</a:t>
            </a:r>
            <a:r>
              <a:rPr lang="en-US" altLang="ja-JP" b="0" dirty="0">
                <a:latin typeface="ＭＳ Ｐゴシック" panose="020B0600070205080204" pitchFamily="50" charset="-128"/>
                <a:ea typeface="ＭＳ Ｐゴシック" panose="020B0600070205080204" pitchFamily="50" charset="-128"/>
              </a:rPr>
              <a:t>7</a:t>
            </a:r>
            <a:r>
              <a:rPr lang="ja-JP" altLang="en-US" b="0" dirty="0">
                <a:latin typeface="ＭＳ Ｐゴシック" panose="020B0600070205080204" pitchFamily="50" charset="-128"/>
                <a:ea typeface="ＭＳ Ｐゴシック" panose="020B0600070205080204" pitchFamily="50" charset="-128"/>
              </a:rPr>
              <a:t>人分）に相当します。</a:t>
            </a:r>
          </a:p>
          <a:p>
            <a:pPr marL="266700" lvl="1" indent="-266700" algn="just" fontAlgn="base">
              <a:lnSpc>
                <a:spcPct val="150000"/>
              </a:lnSpc>
              <a:spcBef>
                <a:spcPts val="0"/>
              </a:spcBef>
              <a:spcAft>
                <a:spcPct val="0"/>
              </a:spcAft>
              <a:buClr>
                <a:srgbClr val="5FD0AA"/>
              </a:buClr>
              <a:tabLst>
                <a:tab pos="266700" algn="l"/>
              </a:tabLst>
            </a:pPr>
            <a:r>
              <a:rPr lang="ja-JP" altLang="en-US" b="0" dirty="0">
                <a:latin typeface="ＭＳ Ｐゴシック" panose="020B0600070205080204" pitchFamily="50" charset="-128"/>
                <a:ea typeface="ＭＳ Ｐゴシック" panose="020B0600070205080204" pitchFamily="50" charset="-128"/>
              </a:rPr>
              <a:t>身体の弱い人や障がいのある人が特にフッ化物に影響を受けやすいということは</a:t>
            </a:r>
            <a:r>
              <a:rPr lang="ja-JP" altLang="en-US" b="0" dirty="0" smtClean="0">
                <a:latin typeface="ＭＳ Ｐゴシック" panose="020B0600070205080204" pitchFamily="50" charset="-128"/>
                <a:ea typeface="ＭＳ Ｐゴシック" panose="020B0600070205080204" pitchFamily="50" charset="-128"/>
              </a:rPr>
              <a:t>あり</a:t>
            </a:r>
            <a:endParaRPr lang="en-US" altLang="ja-JP" b="0" dirty="0" smtClean="0">
              <a:latin typeface="ＭＳ Ｐゴシック" panose="020B0600070205080204" pitchFamily="50" charset="-128"/>
              <a:ea typeface="ＭＳ Ｐゴシック" panose="020B0600070205080204" pitchFamily="50" charset="-128"/>
            </a:endParaRPr>
          </a:p>
          <a:p>
            <a:pPr marL="266700" lvl="1" indent="-266700" algn="just" fontAlgn="base">
              <a:lnSpc>
                <a:spcPct val="150000"/>
              </a:lnSpc>
              <a:spcBef>
                <a:spcPts val="0"/>
              </a:spcBef>
              <a:spcAft>
                <a:spcPct val="0"/>
              </a:spcAft>
              <a:buClr>
                <a:srgbClr val="5FD0AA"/>
              </a:buClr>
              <a:tabLst>
                <a:tab pos="266700" algn="l"/>
              </a:tabLst>
            </a:pPr>
            <a:r>
              <a:rPr lang="ja-JP" altLang="en-US" b="0" dirty="0" smtClean="0">
                <a:latin typeface="ＭＳ Ｐゴシック" panose="020B0600070205080204" pitchFamily="50" charset="-128"/>
                <a:ea typeface="ＭＳ Ｐゴシック" panose="020B0600070205080204" pitchFamily="50" charset="-128"/>
              </a:rPr>
              <a:t>ません</a:t>
            </a:r>
            <a:r>
              <a:rPr lang="ja-JP" altLang="en-US" b="0" dirty="0">
                <a:latin typeface="ＭＳ Ｐゴシック" panose="020B0600070205080204" pitchFamily="50" charset="-128"/>
                <a:ea typeface="ＭＳ Ｐゴシック" panose="020B0600070205080204" pitchFamily="50" charset="-128"/>
              </a:rPr>
              <a:t>。</a:t>
            </a:r>
          </a:p>
          <a:p>
            <a:pPr marL="266700" indent="-266700" algn="just" eaLnBrk="1" fontAlgn="base" hangingPunct="1">
              <a:lnSpc>
                <a:spcPct val="150000"/>
              </a:lnSpc>
              <a:spcBef>
                <a:spcPts val="0"/>
              </a:spcBef>
              <a:spcAft>
                <a:spcPct val="0"/>
              </a:spcAft>
              <a:buClr>
                <a:srgbClr val="5FD0AA"/>
              </a:buClr>
              <a:tabLst>
                <a:tab pos="266700" algn="l"/>
              </a:tabLst>
            </a:pPr>
            <a:r>
              <a:rPr lang="ja-JP" altLang="en-US" b="0" dirty="0">
                <a:latin typeface="ＭＳ Ｐゴシック" panose="020B0600070205080204" pitchFamily="50" charset="-128"/>
                <a:ea typeface="ＭＳ Ｐゴシック" panose="020B0600070205080204" pitchFamily="50" charset="-128"/>
              </a:rPr>
              <a:t>フッ化物はほとんどの飲食物に含まれており、アレルギーの原因となることもあり</a:t>
            </a:r>
            <a:r>
              <a:rPr lang="ja-JP" altLang="en-US" b="0" dirty="0" smtClean="0">
                <a:latin typeface="ＭＳ Ｐゴシック" panose="020B0600070205080204" pitchFamily="50" charset="-128"/>
                <a:ea typeface="ＭＳ Ｐゴシック" panose="020B0600070205080204" pitchFamily="50" charset="-128"/>
              </a:rPr>
              <a:t>ませ</a:t>
            </a:r>
            <a:endParaRPr lang="en-US" altLang="ja-JP" b="0" dirty="0" smtClean="0">
              <a:latin typeface="ＭＳ Ｐゴシック" panose="020B0600070205080204" pitchFamily="50" charset="-128"/>
              <a:ea typeface="ＭＳ Ｐゴシック" panose="020B0600070205080204" pitchFamily="50" charset="-128"/>
            </a:endParaRPr>
          </a:p>
          <a:p>
            <a:pPr marL="266700" indent="-266700" algn="just" eaLnBrk="1" fontAlgn="base" hangingPunct="1">
              <a:lnSpc>
                <a:spcPct val="150000"/>
              </a:lnSpc>
              <a:spcBef>
                <a:spcPts val="0"/>
              </a:spcBef>
              <a:spcAft>
                <a:spcPct val="0"/>
              </a:spcAft>
              <a:buClr>
                <a:srgbClr val="5FD0AA"/>
              </a:buClr>
              <a:tabLst>
                <a:tab pos="266700" algn="l"/>
              </a:tabLst>
            </a:pPr>
            <a:r>
              <a:rPr lang="ja-JP" altLang="en-US" b="0" dirty="0" smtClean="0">
                <a:latin typeface="ＭＳ Ｐゴシック" panose="020B0600070205080204" pitchFamily="50" charset="-128"/>
                <a:ea typeface="ＭＳ Ｐゴシック" panose="020B0600070205080204" pitchFamily="50" charset="-128"/>
              </a:rPr>
              <a:t>ん</a:t>
            </a:r>
            <a:r>
              <a:rPr lang="ja-JP" altLang="en-US" b="0" dirty="0">
                <a:latin typeface="ＭＳ Ｐゴシック" panose="020B0600070205080204" pitchFamily="50" charset="-128"/>
                <a:ea typeface="ＭＳ Ｐゴシック" panose="020B0600070205080204" pitchFamily="50" charset="-128"/>
              </a:rPr>
              <a:t>。</a:t>
            </a:r>
          </a:p>
          <a:p>
            <a:pPr>
              <a:lnSpc>
                <a:spcPct val="150000"/>
              </a:lnSpc>
              <a:spcBef>
                <a:spcPts val="0"/>
              </a:spcBef>
            </a:pPr>
            <a:endParaRPr lang="ja-JP" altLang="en-US"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979217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spcBef>
                <a:spcPts val="0"/>
              </a:spcBef>
            </a:pPr>
            <a:r>
              <a:rPr kumimoji="1" lang="ja-JP" altLang="en-US" dirty="0">
                <a:latin typeface="ＭＳ Ｐゴシック" panose="020B0600070205080204" pitchFamily="50" charset="-128"/>
                <a:ea typeface="ＭＳ Ｐゴシック" panose="020B0600070205080204" pitchFamily="50" charset="-128"/>
              </a:rPr>
              <a:t>三重県と全国の</a:t>
            </a:r>
            <a:r>
              <a:rPr kumimoji="1" lang="en-US" altLang="ja-JP" dirty="0">
                <a:latin typeface="ＭＳ Ｐゴシック" panose="020B0600070205080204" pitchFamily="50" charset="-128"/>
                <a:ea typeface="ＭＳ Ｐゴシック" panose="020B0600070205080204" pitchFamily="50" charset="-128"/>
              </a:rPr>
              <a:t>12</a:t>
            </a:r>
            <a:r>
              <a:rPr kumimoji="1" lang="ja-JP" altLang="en-US" dirty="0">
                <a:latin typeface="ＭＳ Ｐゴシック" panose="020B0600070205080204" pitchFamily="50" charset="-128"/>
                <a:ea typeface="ＭＳ Ｐゴシック" panose="020B0600070205080204" pitchFamily="50" charset="-128"/>
              </a:rPr>
              <a:t>歳児の</a:t>
            </a:r>
            <a:r>
              <a:rPr kumimoji="1" lang="en-US" altLang="ja-JP" dirty="0">
                <a:latin typeface="ＭＳ Ｐゴシック" panose="020B0600070205080204" pitchFamily="50" charset="-128"/>
                <a:ea typeface="ＭＳ Ｐゴシック" panose="020B0600070205080204" pitchFamily="50" charset="-128"/>
              </a:rPr>
              <a:t>DMFT</a:t>
            </a:r>
            <a:r>
              <a:rPr kumimoji="1" lang="ja-JP" altLang="en-US" dirty="0">
                <a:latin typeface="ＭＳ Ｐゴシック" panose="020B0600070205080204" pitchFamily="50" charset="-128"/>
                <a:ea typeface="ＭＳ Ｐゴシック" panose="020B0600070205080204" pitchFamily="50" charset="-128"/>
              </a:rPr>
              <a:t>指数を示します。</a:t>
            </a:r>
            <a:endParaRPr kumimoji="1"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kumimoji="1" lang="ja-JP" altLang="en-US" dirty="0">
                <a:latin typeface="ＭＳ Ｐゴシック" panose="020B0600070205080204" pitchFamily="50" charset="-128"/>
                <a:ea typeface="ＭＳ Ｐゴシック" panose="020B0600070205080204" pitchFamily="50" charset="-128"/>
              </a:rPr>
              <a:t>徐々に減少はしていますが、全国平均に比べ三重県は高い数値を示しています。</a:t>
            </a:r>
          </a:p>
        </p:txBody>
      </p:sp>
    </p:spTree>
    <p:extLst>
      <p:ext uri="{BB962C8B-B14F-4D97-AF65-F5344CB8AC3E}">
        <p14:creationId xmlns:p14="http://schemas.microsoft.com/office/powerpoint/2010/main" val="35538513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fontAlgn="base" hangingPunct="1">
              <a:lnSpc>
                <a:spcPct val="150000"/>
              </a:lnSpc>
              <a:spcBef>
                <a:spcPts val="0"/>
              </a:spcBef>
              <a:spcAft>
                <a:spcPct val="0"/>
              </a:spcAft>
              <a:buClr>
                <a:srgbClr val="5FD0AA"/>
              </a:buClr>
            </a:pPr>
            <a:r>
              <a:rPr lang="ja-JP" altLang="en-US" sz="1200" b="0" dirty="0">
                <a:latin typeface="ＭＳ Ｐゴシック" panose="020B0600070205080204" pitchFamily="50" charset="-128"/>
                <a:ea typeface="ＭＳ Ｐゴシック" panose="020B0600070205080204" pitchFamily="50" charset="-128"/>
              </a:rPr>
              <a:t>誤って</a:t>
            </a:r>
            <a:r>
              <a:rPr lang="en-US" altLang="ja-JP" sz="1200" b="0" dirty="0">
                <a:latin typeface="ＭＳ Ｐゴシック" panose="020B0600070205080204" pitchFamily="50" charset="-128"/>
                <a:ea typeface="ＭＳ Ｐゴシック" panose="020B0600070205080204" pitchFamily="50" charset="-128"/>
              </a:rPr>
              <a:t>1</a:t>
            </a:r>
            <a:r>
              <a:rPr lang="ja-JP" altLang="en-US" sz="1200" b="0" dirty="0">
                <a:latin typeface="ＭＳ Ｐゴシック" panose="020B0600070205080204" pitchFamily="50" charset="-128"/>
                <a:ea typeface="ＭＳ Ｐゴシック" panose="020B0600070205080204" pitchFamily="50" charset="-128"/>
              </a:rPr>
              <a:t>人分の洗口液を</a:t>
            </a:r>
            <a:r>
              <a:rPr lang="ja-JP" altLang="en-US" sz="1200" b="0" dirty="0" smtClean="0">
                <a:latin typeface="ＭＳ Ｐゴシック" panose="020B0600070205080204" pitchFamily="50" charset="-128"/>
                <a:ea typeface="ＭＳ Ｐゴシック" panose="020B0600070205080204" pitchFamily="50" charset="-128"/>
              </a:rPr>
              <a:t>飲み込んでしまっても問題</a:t>
            </a:r>
            <a:r>
              <a:rPr lang="ja-JP" altLang="en-US" sz="1200" b="0" dirty="0">
                <a:latin typeface="ＭＳ Ｐゴシック" panose="020B0600070205080204" pitchFamily="50" charset="-128"/>
                <a:ea typeface="ＭＳ Ｐゴシック" panose="020B0600070205080204" pitchFamily="50" charset="-128"/>
              </a:rPr>
              <a:t>はありませんので、特別な対応をする必要はありません。</a:t>
            </a:r>
          </a:p>
          <a:p>
            <a:pPr algn="just" eaLnBrk="1" fontAlgn="base" hangingPunct="1">
              <a:lnSpc>
                <a:spcPct val="150000"/>
              </a:lnSpc>
              <a:spcBef>
                <a:spcPts val="0"/>
              </a:spcBef>
              <a:spcAft>
                <a:spcPct val="0"/>
              </a:spcAft>
              <a:buClr>
                <a:srgbClr val="5FD0AA"/>
              </a:buClr>
            </a:pPr>
            <a:r>
              <a:rPr lang="ja-JP" altLang="en-US" sz="1200" b="0" dirty="0">
                <a:latin typeface="ＭＳ Ｐゴシック" panose="020B0600070205080204" pitchFamily="50" charset="-128"/>
                <a:ea typeface="ＭＳ Ｐゴシック" panose="020B0600070205080204" pitchFamily="50" charset="-128"/>
              </a:rPr>
              <a:t>万が一、洗口液を多量に飲み込むなど過剰に摂取した場合は、子どもの体重と誤飲量を確認して表のとおり対応します。</a:t>
            </a:r>
          </a:p>
          <a:p>
            <a:pPr>
              <a:lnSpc>
                <a:spcPct val="150000"/>
              </a:lnSpc>
              <a:spcBef>
                <a:spcPts val="0"/>
              </a:spcBef>
            </a:pPr>
            <a:endParaRPr kumimoji="1" lang="ja-JP" altLang="en-US"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6042987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ー 1">
            <a:extLst>
              <a:ext uri="{FF2B5EF4-FFF2-40B4-BE49-F238E27FC236}">
                <a16:creationId xmlns:a16="http://schemas.microsoft.com/office/drawing/2014/main" xmlns="" id="{9DE5CF96-F473-40BB-A0C1-F244A6202DFA}"/>
              </a:ext>
            </a:extLst>
          </p:cNvPr>
          <p:cNvSpPr>
            <a:spLocks noGrp="1" noRot="1" noChangeAspect="1" noChangeArrowheads="1" noTextEdit="1"/>
          </p:cNvSpPr>
          <p:nvPr>
            <p:ph type="sldImg"/>
          </p:nvPr>
        </p:nvSpPr>
        <p:spPr bwMode="auto">
          <a:xfrm>
            <a:off x="1246188" y="1279525"/>
            <a:ext cx="4606925"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ノート プレースホルダー 2">
            <a:extLst>
              <a:ext uri="{FF2B5EF4-FFF2-40B4-BE49-F238E27FC236}">
                <a16:creationId xmlns:a16="http://schemas.microsoft.com/office/drawing/2014/main" xmlns="" id="{E2C2FE68-969F-4DD0-B867-8167D201A4E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50000"/>
              </a:lnSpc>
              <a:spcBef>
                <a:spcPts val="0"/>
              </a:spcBef>
              <a:spcAft>
                <a:spcPct val="0"/>
              </a:spcAft>
              <a:buClrTx/>
              <a:buSzTx/>
              <a:buFontTx/>
              <a:buNone/>
              <a:tabLst/>
              <a:defRPr/>
            </a:pPr>
            <a:r>
              <a:rPr lang="ja-JP" altLang="en-US" sz="1200" b="0" dirty="0" smtClean="0">
                <a:latin typeface="ＭＳ Ｐゴシック" panose="020B0600070205080204" pitchFamily="50" charset="-128"/>
                <a:ea typeface="ＭＳ Ｐゴシック" panose="020B0600070205080204" pitchFamily="50" charset="-128"/>
              </a:rPr>
              <a:t>フッ化物</a:t>
            </a:r>
            <a:r>
              <a:rPr lang="ja-JP" altLang="en-US" sz="1200" b="0" dirty="0">
                <a:latin typeface="ＭＳ Ｐゴシック" panose="020B0600070205080204" pitchFamily="50" charset="-128"/>
                <a:ea typeface="ＭＳ Ｐゴシック" panose="020B0600070205080204" pitchFamily="50" charset="-128"/>
              </a:rPr>
              <a:t>には、なぜむし歯予防効果があるのですか</a:t>
            </a:r>
            <a:r>
              <a:rPr lang="ja-JP" altLang="en-US" sz="1200" b="0" dirty="0" smtClean="0">
                <a:latin typeface="ＭＳ Ｐゴシック" panose="020B0600070205080204" pitchFamily="50" charset="-128"/>
                <a:ea typeface="ＭＳ Ｐゴシック" panose="020B0600070205080204" pitchFamily="50" charset="-128"/>
              </a:rPr>
              <a:t>？</a:t>
            </a:r>
            <a:endParaRPr lang="en-US" altLang="ja-JP" sz="1200" b="0" dirty="0" smtClean="0">
              <a:latin typeface="ＭＳ Ｐゴシック" panose="020B0600070205080204" pitchFamily="50" charset="-128"/>
              <a:ea typeface="ＭＳ Ｐゴシック" panose="020B0600070205080204" pitchFamily="50" charset="-128"/>
            </a:endParaRPr>
          </a:p>
          <a:p>
            <a:pPr marL="0" marR="0" lvl="0" indent="0" algn="l" defTabSz="914400" rtl="0" eaLnBrk="0" fontAlgn="base" latinLnBrk="0" hangingPunct="0">
              <a:lnSpc>
                <a:spcPct val="150000"/>
              </a:lnSpc>
              <a:spcBef>
                <a:spcPts val="0"/>
              </a:spcBef>
              <a:spcAft>
                <a:spcPct val="0"/>
              </a:spcAft>
              <a:buClrTx/>
              <a:buSzTx/>
              <a:buFontTx/>
              <a:buNone/>
              <a:tabLst/>
              <a:defRPr/>
            </a:pPr>
            <a:endParaRPr lang="en-US" altLang="ja-JP" sz="1200" b="0" dirty="0">
              <a:latin typeface="ＭＳ Ｐゴシック" panose="020B0600070205080204" pitchFamily="50" charset="-128"/>
              <a:ea typeface="ＭＳ Ｐゴシック" panose="020B0600070205080204" pitchFamily="50" charset="-128"/>
            </a:endParaRPr>
          </a:p>
          <a:p>
            <a:pPr marL="0" marR="0" lvl="0" indent="0" algn="l" defTabSz="914400" rtl="0" eaLnBrk="0" fontAlgn="base" latinLnBrk="0" hangingPunct="0">
              <a:lnSpc>
                <a:spcPct val="150000"/>
              </a:lnSpc>
              <a:spcBef>
                <a:spcPts val="0"/>
              </a:spcBef>
              <a:spcAft>
                <a:spcPct val="0"/>
              </a:spcAft>
              <a:buClrTx/>
              <a:buSzTx/>
              <a:buFontTx/>
              <a:buNone/>
              <a:tabLst/>
              <a:defRPr/>
            </a:pPr>
            <a:r>
              <a:rPr lang="ja-JP" altLang="en-US" b="0" dirty="0">
                <a:latin typeface="ＭＳ Ｐゴシック" panose="020B0600070205080204" pitchFamily="50" charset="-128"/>
                <a:ea typeface="ＭＳ Ｐゴシック" panose="020B0600070205080204" pitchFamily="50" charset="-128"/>
              </a:rPr>
              <a:t>フッ化物には次の３つのむし歯予防作用があります。</a:t>
            </a:r>
            <a:endParaRPr lang="en-US" altLang="ja-JP" b="0" dirty="0">
              <a:latin typeface="ＭＳ Ｐゴシック" panose="020B0600070205080204" pitchFamily="50" charset="-128"/>
              <a:ea typeface="ＭＳ Ｐゴシック" panose="020B0600070205080204" pitchFamily="50" charset="-128"/>
            </a:endParaRPr>
          </a:p>
          <a:p>
            <a:pPr marL="0" marR="0" lvl="0" indent="0" algn="l" defTabSz="914400" rtl="0" eaLnBrk="0" fontAlgn="base" latinLnBrk="0" hangingPunct="0">
              <a:lnSpc>
                <a:spcPct val="150000"/>
              </a:lnSpc>
              <a:spcBef>
                <a:spcPts val="0"/>
              </a:spcBef>
              <a:spcAft>
                <a:spcPct val="0"/>
              </a:spcAft>
              <a:buClrTx/>
              <a:buSzTx/>
              <a:buFontTx/>
              <a:buNone/>
              <a:tabLst/>
              <a:defRPr/>
            </a:pPr>
            <a:r>
              <a:rPr lang="ja-JP" altLang="en-US" b="0" dirty="0">
                <a:latin typeface="ＭＳ Ｐゴシック" panose="020B0600070205080204" pitchFamily="50" charset="-128"/>
                <a:ea typeface="ＭＳ Ｐゴシック" panose="020B0600070205080204" pitchFamily="50" charset="-128"/>
              </a:rPr>
              <a:t>①歯質強化</a:t>
            </a:r>
            <a:r>
              <a:rPr lang="en-US" altLang="ja-JP" b="0" dirty="0">
                <a:latin typeface="ＭＳ Ｐゴシック" panose="020B0600070205080204" pitchFamily="50" charset="-128"/>
                <a:ea typeface="ＭＳ Ｐゴシック" panose="020B0600070205080204" pitchFamily="50" charset="-128"/>
              </a:rPr>
              <a:t>…</a:t>
            </a:r>
            <a:r>
              <a:rPr lang="ja-JP" altLang="en-US" b="0" dirty="0">
                <a:latin typeface="ＭＳ Ｐゴシック" panose="020B0600070205080204" pitchFamily="50" charset="-128"/>
                <a:ea typeface="ＭＳ Ｐゴシック" panose="020B0600070205080204" pitchFamily="50" charset="-128"/>
              </a:rPr>
              <a:t>歯の表面（エナメル質）のハイドロキシアパタイトの結晶が</a:t>
            </a:r>
            <a:r>
              <a:rPr lang="ja-JP" altLang="en-US" b="0" dirty="0" smtClean="0">
                <a:latin typeface="ＭＳ Ｐゴシック" panose="020B0600070205080204" pitchFamily="50" charset="-128"/>
                <a:ea typeface="ＭＳ Ｐゴシック" panose="020B0600070205080204" pitchFamily="50" charset="-128"/>
              </a:rPr>
              <a:t>フッ化物</a:t>
            </a:r>
            <a:r>
              <a:rPr lang="ja-JP" altLang="en-US" b="0" dirty="0">
                <a:latin typeface="ＭＳ Ｐゴシック" panose="020B0600070205080204" pitchFamily="50" charset="-128"/>
                <a:ea typeface="ＭＳ Ｐゴシック" panose="020B0600070205080204" pitchFamily="50" charset="-128"/>
              </a:rPr>
              <a:t>に触れ、耐酸性のあるフルオロアパタイトの結晶に置き換わることで歯質が強化されます。</a:t>
            </a:r>
            <a:endParaRPr lang="en-US" altLang="ja-JP" b="0" dirty="0">
              <a:latin typeface="ＭＳ Ｐゴシック" panose="020B0600070205080204" pitchFamily="50" charset="-128"/>
              <a:ea typeface="ＭＳ Ｐゴシック" panose="020B0600070205080204" pitchFamily="50" charset="-128"/>
            </a:endParaRPr>
          </a:p>
          <a:p>
            <a:pPr marL="0" marR="0" lvl="0" indent="0" algn="l" defTabSz="914400" rtl="0" eaLnBrk="0" fontAlgn="base" latinLnBrk="0" hangingPunct="0">
              <a:lnSpc>
                <a:spcPct val="150000"/>
              </a:lnSpc>
              <a:spcBef>
                <a:spcPts val="0"/>
              </a:spcBef>
              <a:spcAft>
                <a:spcPct val="0"/>
              </a:spcAft>
              <a:buClrTx/>
              <a:buSzTx/>
              <a:buFontTx/>
              <a:buNone/>
              <a:tabLst/>
              <a:defRPr/>
            </a:pPr>
            <a:r>
              <a:rPr lang="ja-JP" altLang="en-US" b="0" dirty="0">
                <a:latin typeface="ＭＳ Ｐゴシック" panose="020B0600070205080204" pitchFamily="50" charset="-128"/>
                <a:ea typeface="ＭＳ Ｐゴシック" panose="020B0600070205080204" pitchFamily="50" charset="-128"/>
              </a:rPr>
              <a:t>②再石灰化の促進</a:t>
            </a:r>
            <a:r>
              <a:rPr lang="en-US" altLang="ja-JP" b="0" dirty="0">
                <a:latin typeface="ＭＳ Ｐゴシック" panose="020B0600070205080204" pitchFamily="50" charset="-128"/>
                <a:ea typeface="ＭＳ Ｐゴシック" panose="020B0600070205080204" pitchFamily="50" charset="-128"/>
              </a:rPr>
              <a:t>…</a:t>
            </a:r>
            <a:r>
              <a:rPr lang="ja-JP" altLang="en-US" b="0" dirty="0">
                <a:latin typeface="ＭＳ Ｐゴシック" panose="020B0600070205080204" pitchFamily="50" charset="-128"/>
                <a:ea typeface="ＭＳ Ｐゴシック" panose="020B0600070205080204" pitchFamily="50" charset="-128"/>
              </a:rPr>
              <a:t>初期むし歯は、だ液に含まれるリン酸カルシウムが再度エナメル質に取り込まれることで修復（再石灰化）されます。フッ化物にはこの作用を促進する働きがあります。</a:t>
            </a:r>
            <a:endParaRPr lang="en-US" altLang="ja-JP" b="0" dirty="0">
              <a:latin typeface="ＭＳ Ｐゴシック" panose="020B0600070205080204" pitchFamily="50" charset="-128"/>
              <a:ea typeface="ＭＳ Ｐゴシック" panose="020B0600070205080204" pitchFamily="50" charset="-128"/>
            </a:endParaRPr>
          </a:p>
          <a:p>
            <a:pPr marL="0" marR="0" lvl="0" indent="0" algn="l" defTabSz="914400" rtl="0" eaLnBrk="0" fontAlgn="base" latinLnBrk="0" hangingPunct="0">
              <a:lnSpc>
                <a:spcPct val="150000"/>
              </a:lnSpc>
              <a:spcBef>
                <a:spcPts val="0"/>
              </a:spcBef>
              <a:spcAft>
                <a:spcPct val="0"/>
              </a:spcAft>
              <a:buClrTx/>
              <a:buSzTx/>
              <a:buFontTx/>
              <a:buNone/>
              <a:tabLst/>
              <a:defRPr/>
            </a:pPr>
            <a:r>
              <a:rPr lang="ja-JP" altLang="en-US" b="0" dirty="0">
                <a:latin typeface="ＭＳ Ｐゴシック" panose="020B0600070205080204" pitchFamily="50" charset="-128"/>
                <a:ea typeface="ＭＳ Ｐゴシック" panose="020B0600070205080204" pitchFamily="50" charset="-128"/>
              </a:rPr>
              <a:t>③抗菌作用</a:t>
            </a:r>
            <a:r>
              <a:rPr lang="en-US" altLang="ja-JP" b="0" dirty="0">
                <a:latin typeface="ＭＳ Ｐゴシック" panose="020B0600070205080204" pitchFamily="50" charset="-128"/>
                <a:ea typeface="ＭＳ Ｐゴシック" panose="020B0600070205080204" pitchFamily="50" charset="-128"/>
              </a:rPr>
              <a:t>…</a:t>
            </a:r>
            <a:r>
              <a:rPr lang="ja-JP" altLang="en-US" b="0" dirty="0">
                <a:latin typeface="ＭＳ Ｐゴシック" panose="020B0600070205080204" pitchFamily="50" charset="-128"/>
                <a:ea typeface="ＭＳ Ｐゴシック" panose="020B0600070205080204" pitchFamily="50" charset="-128"/>
              </a:rPr>
              <a:t>むし歯菌によりむし歯の原因となる酸が産生されるのをフッ化物</a:t>
            </a:r>
            <a:r>
              <a:rPr lang="ja-JP" altLang="en-US" b="0" dirty="0" smtClean="0">
                <a:latin typeface="ＭＳ Ｐゴシック" panose="020B0600070205080204" pitchFamily="50" charset="-128"/>
                <a:ea typeface="ＭＳ Ｐゴシック" panose="020B0600070205080204" pitchFamily="50" charset="-128"/>
              </a:rPr>
              <a:t>が抑えます</a:t>
            </a:r>
            <a:r>
              <a:rPr lang="ja-JP" altLang="en-US" b="0" dirty="0">
                <a:latin typeface="ＭＳ Ｐゴシック" panose="020B0600070205080204" pitchFamily="50" charset="-128"/>
                <a:ea typeface="ＭＳ Ｐゴシック" panose="020B0600070205080204" pitchFamily="50" charset="-128"/>
              </a:rPr>
              <a:t>。</a:t>
            </a:r>
            <a:endParaRPr lang="en-US" altLang="ja-JP" b="0" dirty="0">
              <a:latin typeface="ＭＳ Ｐゴシック" panose="020B0600070205080204" pitchFamily="50" charset="-128"/>
              <a:ea typeface="ＭＳ Ｐゴシック" panose="020B0600070205080204" pitchFamily="50" charset="-128"/>
            </a:endParaRPr>
          </a:p>
          <a:p>
            <a:pPr>
              <a:lnSpc>
                <a:spcPct val="150000"/>
              </a:lnSpc>
              <a:spcBef>
                <a:spcPts val="0"/>
              </a:spcBef>
            </a:pPr>
            <a:endParaRPr lang="ja-JP" altLang="en-US"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5528940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ー 1">
            <a:extLst>
              <a:ext uri="{FF2B5EF4-FFF2-40B4-BE49-F238E27FC236}">
                <a16:creationId xmlns:a16="http://schemas.microsoft.com/office/drawing/2014/main" xmlns="" id="{02ED48C6-6508-44B9-AC00-9F5A757910F3}"/>
              </a:ext>
            </a:extLst>
          </p:cNvPr>
          <p:cNvSpPr>
            <a:spLocks noGrp="1" noRot="1" noChangeAspect="1" noChangeArrowheads="1" noTextEdit="1"/>
          </p:cNvSpPr>
          <p:nvPr>
            <p:ph type="sldImg"/>
          </p:nvPr>
        </p:nvSpPr>
        <p:spPr bwMode="auto">
          <a:xfrm>
            <a:off x="1246188" y="1279525"/>
            <a:ext cx="4606925"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ノート プレースホルダー 2">
            <a:extLst>
              <a:ext uri="{FF2B5EF4-FFF2-40B4-BE49-F238E27FC236}">
                <a16:creationId xmlns:a16="http://schemas.microsoft.com/office/drawing/2014/main" xmlns="" id="{3382B1D0-0210-405A-9CB8-C59C4FDF41B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50000"/>
              </a:lnSpc>
              <a:spcBef>
                <a:spcPts val="0"/>
              </a:spcBef>
              <a:spcAft>
                <a:spcPct val="0"/>
              </a:spcAft>
              <a:buClrTx/>
              <a:buSzTx/>
              <a:buFontTx/>
              <a:buNone/>
              <a:tabLst/>
              <a:defRPr/>
            </a:pPr>
            <a:r>
              <a:rPr lang="ja-JP" altLang="en-US" sz="1200" b="0" dirty="0">
                <a:latin typeface="ＭＳ Ｐゴシック" panose="020B0600070205080204" pitchFamily="50" charset="-128"/>
                <a:ea typeface="ＭＳ Ｐゴシック" panose="020B0600070205080204" pitchFamily="50" charset="-128"/>
              </a:rPr>
              <a:t>フッ化物洗口は何歳ごろから始めて、いつまで続ければよいですか？</a:t>
            </a:r>
            <a:endParaRPr lang="en-US" altLang="ja-JP" sz="1200" b="0" dirty="0">
              <a:latin typeface="ＭＳ Ｐゴシック" panose="020B0600070205080204" pitchFamily="50" charset="-128"/>
              <a:ea typeface="ＭＳ Ｐゴシック" panose="020B0600070205080204" pitchFamily="50" charset="-128"/>
            </a:endParaRPr>
          </a:p>
          <a:p>
            <a:pPr marL="0" marR="0" lvl="0" indent="0" algn="l" defTabSz="914400" rtl="0" eaLnBrk="0" fontAlgn="base" latinLnBrk="0" hangingPunct="0">
              <a:lnSpc>
                <a:spcPct val="150000"/>
              </a:lnSpc>
              <a:spcBef>
                <a:spcPts val="0"/>
              </a:spcBef>
              <a:spcAft>
                <a:spcPct val="0"/>
              </a:spcAft>
              <a:buClrTx/>
              <a:buSzTx/>
              <a:buFontTx/>
              <a:buNone/>
              <a:tabLst/>
              <a:defRPr/>
            </a:pPr>
            <a:endParaRPr lang="en-US" altLang="ja-JP" b="0" dirty="0">
              <a:latin typeface="ＭＳ Ｐゴシック" panose="020B0600070205080204" pitchFamily="50" charset="-128"/>
              <a:ea typeface="ＭＳ Ｐゴシック" panose="020B0600070205080204" pitchFamily="50" charset="-128"/>
            </a:endParaRPr>
          </a:p>
          <a:p>
            <a:pPr marL="0" marR="0" lvl="0" indent="0" algn="l" defTabSz="914400" rtl="0" eaLnBrk="0" fontAlgn="base" latinLnBrk="0" hangingPunct="0">
              <a:lnSpc>
                <a:spcPct val="150000"/>
              </a:lnSpc>
              <a:spcBef>
                <a:spcPts val="0"/>
              </a:spcBef>
              <a:spcAft>
                <a:spcPct val="0"/>
              </a:spcAft>
              <a:buClrTx/>
              <a:buSzTx/>
              <a:buFontTx/>
              <a:buNone/>
              <a:tabLst/>
              <a:defRPr/>
            </a:pPr>
            <a:r>
              <a:rPr lang="ja-JP" altLang="en-US" b="0" dirty="0">
                <a:latin typeface="ＭＳ Ｐゴシック" panose="020B0600070205080204" pitchFamily="50" charset="-128"/>
                <a:ea typeface="ＭＳ Ｐゴシック" panose="020B0600070205080204" pitchFamily="50" charset="-128"/>
              </a:rPr>
              <a:t>上手にうがいができるようになる４歳ごろから開始し、第二大臼歯の萌出完了期である中学３年生（</a:t>
            </a:r>
            <a:r>
              <a:rPr lang="en-US" altLang="ja-JP" b="0" dirty="0">
                <a:latin typeface="ＭＳ Ｐゴシック" panose="020B0600070205080204" pitchFamily="50" charset="-128"/>
                <a:ea typeface="ＭＳ Ｐゴシック" panose="020B0600070205080204" pitchFamily="50" charset="-128"/>
              </a:rPr>
              <a:t>14</a:t>
            </a:r>
            <a:r>
              <a:rPr lang="ja-JP" altLang="en-US" b="0" dirty="0">
                <a:latin typeface="ＭＳ Ｐゴシック" panose="020B0600070205080204" pitchFamily="50" charset="-128"/>
                <a:ea typeface="ＭＳ Ｐゴシック" panose="020B0600070205080204" pitchFamily="50" charset="-128"/>
              </a:rPr>
              <a:t>歳）ごろまで継続して実施すると、特に永久歯のむし歯予防に大きな効果を発揮します。就学前や乳歯と永久歯の交換期となる中学生までの時期は、永久歯が未成熟でむし歯になりやすいものの、歯質へのフッ化物の取り込みは盛んであり、歯質を強化するには最適であると言えます。また、高齢期に増加する歯と歯肉の境目や歯の根元周辺のむし歯予防に効果があることもわかっています。</a:t>
            </a:r>
          </a:p>
          <a:p>
            <a:pPr>
              <a:lnSpc>
                <a:spcPct val="150000"/>
              </a:lnSpc>
              <a:spcBef>
                <a:spcPts val="0"/>
              </a:spcBef>
            </a:pPr>
            <a:endParaRPr lang="ja-JP" altLang="en-US"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6102312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50000"/>
              </a:lnSpc>
              <a:spcBef>
                <a:spcPts val="0"/>
              </a:spcBef>
              <a:spcAft>
                <a:spcPct val="0"/>
              </a:spcAft>
              <a:buClrTx/>
              <a:buSzTx/>
              <a:buFontTx/>
              <a:buNone/>
              <a:tabLst/>
              <a:defRPr/>
            </a:pPr>
            <a:r>
              <a:rPr lang="ja-JP" altLang="en-US" sz="1200" b="0" dirty="0">
                <a:latin typeface="ＭＳ Ｐゴシック" panose="020B0600070205080204" pitchFamily="50" charset="-128"/>
                <a:ea typeface="ＭＳ Ｐゴシック" panose="020B0600070205080204" pitchFamily="50" charset="-128"/>
              </a:rPr>
              <a:t>むし歯予防に使用するフッ化物は、どのように作られていますか？</a:t>
            </a:r>
            <a:endParaRPr lang="en-US" altLang="ja-JP" sz="1200" b="0" dirty="0">
              <a:latin typeface="ＭＳ Ｐゴシック" panose="020B0600070205080204" pitchFamily="50" charset="-128"/>
              <a:ea typeface="ＭＳ Ｐゴシック" panose="020B0600070205080204" pitchFamily="50" charset="-128"/>
            </a:endParaRPr>
          </a:p>
          <a:p>
            <a:pPr marL="0" marR="0" lvl="0" indent="0" algn="l" defTabSz="914400" rtl="0" eaLnBrk="0" fontAlgn="base" latinLnBrk="0" hangingPunct="0">
              <a:lnSpc>
                <a:spcPct val="150000"/>
              </a:lnSpc>
              <a:spcBef>
                <a:spcPts val="0"/>
              </a:spcBef>
              <a:spcAft>
                <a:spcPct val="0"/>
              </a:spcAft>
              <a:buClrTx/>
              <a:buSzTx/>
              <a:buFontTx/>
              <a:buNone/>
              <a:tabLst/>
              <a:defRPr/>
            </a:pPr>
            <a:endParaRPr lang="en-US" altLang="ja-JP" sz="1200" b="0" dirty="0">
              <a:latin typeface="ＭＳ Ｐゴシック" panose="020B0600070205080204" pitchFamily="50" charset="-128"/>
              <a:ea typeface="ＭＳ Ｐゴシック" panose="020B0600070205080204" pitchFamily="50" charset="-128"/>
            </a:endParaRPr>
          </a:p>
          <a:p>
            <a:pPr marL="0" marR="0" lvl="0" indent="0" algn="l" defTabSz="914400" rtl="0" eaLnBrk="0" fontAlgn="base" latinLnBrk="0" hangingPunct="0">
              <a:lnSpc>
                <a:spcPct val="150000"/>
              </a:lnSpc>
              <a:spcBef>
                <a:spcPts val="0"/>
              </a:spcBef>
              <a:spcAft>
                <a:spcPct val="0"/>
              </a:spcAft>
              <a:buClrTx/>
              <a:buSzTx/>
              <a:buFontTx/>
              <a:buNone/>
              <a:tabLst/>
              <a:defRPr/>
            </a:pPr>
            <a:r>
              <a:rPr lang="ja-JP" altLang="en-US" b="0" dirty="0">
                <a:latin typeface="ＭＳ Ｐゴシック" panose="020B0600070205080204" pitchFamily="50" charset="-128"/>
                <a:ea typeface="ＭＳ Ｐゴシック" panose="020B0600070205080204" pitchFamily="50" charset="-128"/>
              </a:rPr>
              <a:t>むし歯予防には、主にフッ化ナトリウムが使用されます。フッ化ナトリウムは自然の中に存在する蛍石から精製されています。食品に含まれているフッ化物も性質は同じものです。</a:t>
            </a:r>
            <a:endParaRPr lang="en-US" altLang="ja-JP" b="0" dirty="0">
              <a:latin typeface="ＭＳ Ｐゴシック" panose="020B0600070205080204" pitchFamily="50" charset="-128"/>
              <a:ea typeface="ＭＳ Ｐゴシック" panose="020B0600070205080204" pitchFamily="50" charset="-128"/>
            </a:endParaRPr>
          </a:p>
          <a:p>
            <a:pPr marL="0" marR="0" lvl="0" indent="0" algn="l" defTabSz="914400" rtl="0" eaLnBrk="0" fontAlgn="base" latinLnBrk="0" hangingPunct="0">
              <a:lnSpc>
                <a:spcPct val="150000"/>
              </a:lnSpc>
              <a:spcBef>
                <a:spcPts val="0"/>
              </a:spcBef>
              <a:spcAft>
                <a:spcPct val="0"/>
              </a:spcAft>
              <a:buClrTx/>
              <a:buSzTx/>
              <a:buFontTx/>
              <a:buNone/>
              <a:tabLst/>
              <a:defRPr/>
            </a:pPr>
            <a:r>
              <a:rPr lang="ja-JP" altLang="en-US" b="0" dirty="0">
                <a:latin typeface="ＭＳ Ｐゴシック" panose="020B0600070205080204" pitchFamily="50" charset="-128"/>
                <a:ea typeface="ＭＳ Ｐゴシック" panose="020B0600070205080204" pitchFamily="50" charset="-128"/>
              </a:rPr>
              <a:t>なお、工業用のフッ化物はフッ化水素などで、むし歯予防のフッ化ナトリウムとは全く異なる成分です。</a:t>
            </a:r>
          </a:p>
          <a:p>
            <a:pPr>
              <a:lnSpc>
                <a:spcPct val="150000"/>
              </a:lnSpc>
              <a:spcBef>
                <a:spcPts val="0"/>
              </a:spcBef>
            </a:pPr>
            <a:endParaRPr kumimoji="1" lang="ja-JP" altLang="en-US"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5340813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50000"/>
              </a:lnSpc>
              <a:spcBef>
                <a:spcPts val="0"/>
              </a:spcBef>
              <a:spcAft>
                <a:spcPct val="0"/>
              </a:spcAft>
              <a:buClrTx/>
              <a:buSzTx/>
              <a:buFontTx/>
              <a:buNone/>
              <a:tabLst/>
              <a:defRPr/>
            </a:pPr>
            <a:r>
              <a:rPr lang="ja-JP" altLang="en-US" sz="1200" b="0" dirty="0">
                <a:latin typeface="ＭＳ Ｐゴシック" panose="020B0600070205080204" pitchFamily="50" charset="-128"/>
                <a:ea typeface="ＭＳ Ｐゴシック" panose="020B0600070205080204" pitchFamily="50" charset="-128"/>
              </a:rPr>
              <a:t>フッ化物は、健康に影響はありませんか</a:t>
            </a:r>
            <a:r>
              <a:rPr lang="ja-JP" altLang="en-US" sz="1200" b="0" dirty="0" smtClean="0">
                <a:latin typeface="ＭＳ Ｐゴシック" panose="020B0600070205080204" pitchFamily="50" charset="-128"/>
                <a:ea typeface="ＭＳ Ｐゴシック" panose="020B0600070205080204" pitchFamily="50" charset="-128"/>
              </a:rPr>
              <a:t>？</a:t>
            </a:r>
            <a:endParaRPr lang="en-US" altLang="ja-JP" sz="1200" b="0" dirty="0" smtClean="0">
              <a:latin typeface="ＭＳ Ｐゴシック" panose="020B0600070205080204" pitchFamily="50" charset="-128"/>
              <a:ea typeface="ＭＳ Ｐゴシック" panose="020B0600070205080204" pitchFamily="50" charset="-128"/>
            </a:endParaRPr>
          </a:p>
          <a:p>
            <a:pPr marL="0" marR="0" lvl="0" indent="0" algn="l" defTabSz="914400" rtl="0" eaLnBrk="0" fontAlgn="base" latinLnBrk="0" hangingPunct="0">
              <a:lnSpc>
                <a:spcPct val="150000"/>
              </a:lnSpc>
              <a:spcBef>
                <a:spcPts val="0"/>
              </a:spcBef>
              <a:spcAft>
                <a:spcPct val="0"/>
              </a:spcAft>
              <a:buClrTx/>
              <a:buSzTx/>
              <a:buFontTx/>
              <a:buNone/>
              <a:tabLst/>
              <a:defRPr/>
            </a:pPr>
            <a:endParaRPr lang="en-US" altLang="ja-JP" sz="1200" b="0" dirty="0">
              <a:latin typeface="ＭＳ Ｐゴシック" panose="020B0600070205080204" pitchFamily="50" charset="-128"/>
              <a:ea typeface="ＭＳ Ｐゴシック" panose="020B0600070205080204" pitchFamily="50" charset="-128"/>
            </a:endParaRPr>
          </a:p>
          <a:p>
            <a:pPr marL="0" marR="0" lvl="0" indent="0" algn="l" defTabSz="914400" rtl="0" eaLnBrk="0" fontAlgn="base" latinLnBrk="0" hangingPunct="0">
              <a:lnSpc>
                <a:spcPct val="150000"/>
              </a:lnSpc>
              <a:spcBef>
                <a:spcPts val="0"/>
              </a:spcBef>
              <a:spcAft>
                <a:spcPct val="0"/>
              </a:spcAft>
              <a:buClrTx/>
              <a:buSzTx/>
              <a:buFontTx/>
              <a:buNone/>
              <a:tabLst/>
              <a:defRPr/>
            </a:pPr>
            <a:r>
              <a:rPr lang="en-US" altLang="ja-JP" b="0" dirty="0">
                <a:latin typeface="ＭＳ Ｐゴシック" panose="020B0600070205080204" pitchFamily="50" charset="-128"/>
                <a:ea typeface="ＭＳ Ｐゴシック" panose="020B0600070205080204" pitchFamily="50" charset="-128"/>
              </a:rPr>
              <a:t>WHO</a:t>
            </a:r>
            <a:r>
              <a:rPr lang="ja-JP" altLang="en-US" b="0" dirty="0">
                <a:latin typeface="ＭＳ Ｐゴシック" panose="020B0600070205080204" pitchFamily="50" charset="-128"/>
                <a:ea typeface="ＭＳ Ｐゴシック" panose="020B0600070205080204" pitchFamily="50" charset="-128"/>
              </a:rPr>
              <a:t>（世界保健機関）と</a:t>
            </a:r>
            <a:r>
              <a:rPr lang="en-US" altLang="ja-JP" b="0" dirty="0">
                <a:latin typeface="ＭＳ Ｐゴシック" panose="020B0600070205080204" pitchFamily="50" charset="-128"/>
                <a:ea typeface="ＭＳ Ｐゴシック" panose="020B0600070205080204" pitchFamily="50" charset="-128"/>
              </a:rPr>
              <a:t>FAO</a:t>
            </a:r>
            <a:r>
              <a:rPr lang="ja-JP" altLang="en-US" b="0" dirty="0">
                <a:latin typeface="ＭＳ Ｐゴシック" panose="020B0600070205080204" pitchFamily="50" charset="-128"/>
                <a:ea typeface="ＭＳ Ｐゴシック" panose="020B0600070205080204" pitchFamily="50" charset="-128"/>
              </a:rPr>
              <a:t>（食糧農業機関）は、フッ化物を必須栄養素として位置づけています。</a:t>
            </a:r>
            <a:endParaRPr lang="en-US" altLang="ja-JP" b="0" dirty="0">
              <a:latin typeface="ＭＳ Ｐゴシック" panose="020B0600070205080204" pitchFamily="50" charset="-128"/>
              <a:ea typeface="ＭＳ Ｐゴシック" panose="020B0600070205080204" pitchFamily="50" charset="-128"/>
            </a:endParaRPr>
          </a:p>
          <a:p>
            <a:pPr marL="0" marR="0" lvl="0" indent="0" algn="l" defTabSz="914400" rtl="0" eaLnBrk="0" fontAlgn="base" latinLnBrk="0" hangingPunct="0">
              <a:lnSpc>
                <a:spcPct val="150000"/>
              </a:lnSpc>
              <a:spcBef>
                <a:spcPts val="0"/>
              </a:spcBef>
              <a:spcAft>
                <a:spcPct val="0"/>
              </a:spcAft>
              <a:buClrTx/>
              <a:buSzTx/>
              <a:buFontTx/>
              <a:buNone/>
              <a:tabLst/>
              <a:defRPr/>
            </a:pPr>
            <a:r>
              <a:rPr lang="ja-JP" altLang="en-US" b="0" dirty="0">
                <a:latin typeface="ＭＳ Ｐゴシック" panose="020B0600070205080204" pitchFamily="50" charset="-128"/>
                <a:ea typeface="ＭＳ Ｐゴシック" panose="020B0600070205080204" pitchFamily="50" charset="-128"/>
              </a:rPr>
              <a:t>また、米国医学研究所ではフッ化物の適正摂取量を示しており、</a:t>
            </a:r>
            <a:r>
              <a:rPr lang="en-US" altLang="ja-JP" b="0" dirty="0">
                <a:latin typeface="ＭＳ Ｐゴシック" panose="020B0600070205080204" pitchFamily="50" charset="-128"/>
                <a:ea typeface="ＭＳ Ｐゴシック" panose="020B0600070205080204" pitchFamily="50" charset="-128"/>
              </a:rPr>
              <a:t>4</a:t>
            </a:r>
            <a:r>
              <a:rPr lang="ja-JP" altLang="en-US" b="0" dirty="0">
                <a:latin typeface="ＭＳ Ｐゴシック" panose="020B0600070205080204" pitchFamily="50" charset="-128"/>
                <a:ea typeface="ＭＳ Ｐゴシック" panose="020B0600070205080204" pitchFamily="50" charset="-128"/>
              </a:rPr>
              <a:t>～</a:t>
            </a:r>
            <a:r>
              <a:rPr lang="en-US" altLang="ja-JP" b="0" dirty="0">
                <a:latin typeface="ＭＳ Ｐゴシック" panose="020B0600070205080204" pitchFamily="50" charset="-128"/>
                <a:ea typeface="ＭＳ Ｐゴシック" panose="020B0600070205080204" pitchFamily="50" charset="-128"/>
              </a:rPr>
              <a:t>8</a:t>
            </a:r>
            <a:r>
              <a:rPr lang="ja-JP" altLang="en-US" b="0" dirty="0">
                <a:latin typeface="ＭＳ Ｐゴシック" panose="020B0600070205080204" pitchFamily="50" charset="-128"/>
                <a:ea typeface="ＭＳ Ｐゴシック" panose="020B0600070205080204" pitchFamily="50" charset="-128"/>
              </a:rPr>
              <a:t>歳（体重</a:t>
            </a:r>
            <a:r>
              <a:rPr lang="en-US" altLang="ja-JP" b="0" dirty="0">
                <a:latin typeface="ＭＳ Ｐゴシック" panose="020B0600070205080204" pitchFamily="50" charset="-128"/>
                <a:ea typeface="ＭＳ Ｐゴシック" panose="020B0600070205080204" pitchFamily="50" charset="-128"/>
              </a:rPr>
              <a:t>22kg</a:t>
            </a:r>
            <a:r>
              <a:rPr lang="ja-JP" altLang="en-US" b="0" dirty="0">
                <a:latin typeface="ＭＳ Ｐゴシック" panose="020B0600070205080204" pitchFamily="50" charset="-128"/>
                <a:ea typeface="ＭＳ Ｐゴシック" panose="020B0600070205080204" pitchFamily="50" charset="-128"/>
              </a:rPr>
              <a:t>）で</a:t>
            </a:r>
            <a:r>
              <a:rPr lang="en-US" altLang="ja-JP" b="0" dirty="0">
                <a:latin typeface="ＭＳ Ｐゴシック" panose="020B0600070205080204" pitchFamily="50" charset="-128"/>
                <a:ea typeface="ＭＳ Ｐゴシック" panose="020B0600070205080204" pitchFamily="50" charset="-128"/>
              </a:rPr>
              <a:t>1</a:t>
            </a:r>
            <a:r>
              <a:rPr lang="ja-JP" altLang="en-US" b="0" dirty="0">
                <a:latin typeface="ＭＳ Ｐゴシック" panose="020B0600070205080204" pitchFamily="50" charset="-128"/>
                <a:ea typeface="ＭＳ Ｐゴシック" panose="020B0600070205080204" pitchFamily="50" charset="-128"/>
              </a:rPr>
              <a:t>日</a:t>
            </a:r>
            <a:r>
              <a:rPr lang="en-US" altLang="ja-JP" b="0" dirty="0">
                <a:latin typeface="ＭＳ Ｐゴシック" panose="020B0600070205080204" pitchFamily="50" charset="-128"/>
                <a:ea typeface="ＭＳ Ｐゴシック" panose="020B0600070205080204" pitchFamily="50" charset="-128"/>
              </a:rPr>
              <a:t>1.1mg</a:t>
            </a:r>
            <a:r>
              <a:rPr lang="ja-JP" altLang="en-US" b="0" dirty="0">
                <a:latin typeface="ＭＳ Ｐゴシック" panose="020B0600070205080204" pitchFamily="50" charset="-128"/>
                <a:ea typeface="ＭＳ Ｐゴシック" panose="020B0600070205080204" pitchFamily="50" charset="-128"/>
              </a:rPr>
              <a:t>、</a:t>
            </a:r>
            <a:r>
              <a:rPr lang="en-US" altLang="ja-JP" b="0" dirty="0">
                <a:latin typeface="ＭＳ Ｐゴシック" panose="020B0600070205080204" pitchFamily="50" charset="-128"/>
                <a:ea typeface="ＭＳ Ｐゴシック" panose="020B0600070205080204" pitchFamily="50" charset="-128"/>
              </a:rPr>
              <a:t>9</a:t>
            </a:r>
            <a:r>
              <a:rPr lang="ja-JP" altLang="en-US" b="0" dirty="0">
                <a:latin typeface="ＭＳ Ｐゴシック" panose="020B0600070205080204" pitchFamily="50" charset="-128"/>
                <a:ea typeface="ＭＳ Ｐゴシック" panose="020B0600070205080204" pitchFamily="50" charset="-128"/>
              </a:rPr>
              <a:t>～</a:t>
            </a:r>
            <a:r>
              <a:rPr lang="en-US" altLang="ja-JP" b="0" dirty="0">
                <a:latin typeface="ＭＳ Ｐゴシック" panose="020B0600070205080204" pitchFamily="50" charset="-128"/>
                <a:ea typeface="ＭＳ Ｐゴシック" panose="020B0600070205080204" pitchFamily="50" charset="-128"/>
              </a:rPr>
              <a:t>13</a:t>
            </a:r>
            <a:r>
              <a:rPr lang="ja-JP" altLang="en-US" b="0" dirty="0">
                <a:latin typeface="ＭＳ Ｐゴシック" panose="020B0600070205080204" pitchFamily="50" charset="-128"/>
                <a:ea typeface="ＭＳ Ｐゴシック" panose="020B0600070205080204" pitchFamily="50" charset="-128"/>
              </a:rPr>
              <a:t>歳（体重</a:t>
            </a:r>
            <a:r>
              <a:rPr lang="en-US" altLang="ja-JP" b="0" dirty="0">
                <a:latin typeface="ＭＳ Ｐゴシック" panose="020B0600070205080204" pitchFamily="50" charset="-128"/>
                <a:ea typeface="ＭＳ Ｐゴシック" panose="020B0600070205080204" pitchFamily="50" charset="-128"/>
              </a:rPr>
              <a:t>40kg</a:t>
            </a:r>
            <a:r>
              <a:rPr lang="ja-JP" altLang="en-US" b="0" dirty="0">
                <a:latin typeface="ＭＳ Ｐゴシック" panose="020B0600070205080204" pitchFamily="50" charset="-128"/>
                <a:ea typeface="ＭＳ Ｐゴシック" panose="020B0600070205080204" pitchFamily="50" charset="-128"/>
              </a:rPr>
              <a:t>）で</a:t>
            </a:r>
            <a:r>
              <a:rPr lang="en-US" altLang="ja-JP" b="0" dirty="0">
                <a:latin typeface="ＭＳ Ｐゴシック" panose="020B0600070205080204" pitchFamily="50" charset="-128"/>
                <a:ea typeface="ＭＳ Ｐゴシック" panose="020B0600070205080204" pitchFamily="50" charset="-128"/>
              </a:rPr>
              <a:t>1</a:t>
            </a:r>
            <a:r>
              <a:rPr lang="ja-JP" altLang="en-US" b="0" dirty="0">
                <a:latin typeface="ＭＳ Ｐゴシック" panose="020B0600070205080204" pitchFamily="50" charset="-128"/>
                <a:ea typeface="ＭＳ Ｐゴシック" panose="020B0600070205080204" pitchFamily="50" charset="-128"/>
              </a:rPr>
              <a:t>日</a:t>
            </a:r>
            <a:r>
              <a:rPr lang="en-US" altLang="ja-JP" b="0" dirty="0">
                <a:latin typeface="ＭＳ Ｐゴシック" panose="020B0600070205080204" pitchFamily="50" charset="-128"/>
                <a:ea typeface="ＭＳ Ｐゴシック" panose="020B0600070205080204" pitchFamily="50" charset="-128"/>
              </a:rPr>
              <a:t>2.0mg</a:t>
            </a:r>
            <a:r>
              <a:rPr lang="ja-JP" altLang="en-US" b="0" dirty="0">
                <a:latin typeface="ＭＳ Ｐゴシック" panose="020B0600070205080204" pitchFamily="50" charset="-128"/>
                <a:ea typeface="ＭＳ Ｐゴシック" panose="020B0600070205080204" pitchFamily="50" charset="-128"/>
              </a:rPr>
              <a:t>としています。</a:t>
            </a:r>
            <a:endParaRPr lang="en-US" altLang="ja-JP" b="0" dirty="0">
              <a:latin typeface="ＭＳ Ｐゴシック" panose="020B0600070205080204" pitchFamily="50" charset="-128"/>
              <a:ea typeface="ＭＳ Ｐゴシック" panose="020B0600070205080204" pitchFamily="50" charset="-128"/>
            </a:endParaRPr>
          </a:p>
          <a:p>
            <a:pPr marL="0" marR="0" lvl="0" indent="0" algn="l" defTabSz="914400" rtl="0" eaLnBrk="0" fontAlgn="base" latinLnBrk="0" hangingPunct="0">
              <a:lnSpc>
                <a:spcPct val="150000"/>
              </a:lnSpc>
              <a:spcBef>
                <a:spcPts val="0"/>
              </a:spcBef>
              <a:spcAft>
                <a:spcPct val="0"/>
              </a:spcAft>
              <a:buClrTx/>
              <a:buSzTx/>
              <a:buFontTx/>
              <a:buNone/>
              <a:tabLst/>
              <a:defRPr/>
            </a:pPr>
            <a:r>
              <a:rPr lang="ja-JP" altLang="en-US" b="0" dirty="0">
                <a:latin typeface="ＭＳ Ｐゴシック" panose="020B0600070205080204" pitchFamily="50" charset="-128"/>
                <a:ea typeface="ＭＳ Ｐゴシック" panose="020B0600070205080204" pitchFamily="50" charset="-128"/>
              </a:rPr>
              <a:t>フッ化物洗口後に口腔内に残るフッ化物量は洗口液中のフッ化物量の</a:t>
            </a:r>
            <a:r>
              <a:rPr lang="en-US" altLang="ja-JP" b="0" dirty="0">
                <a:latin typeface="ＭＳ Ｐゴシック" panose="020B0600070205080204" pitchFamily="50" charset="-128"/>
                <a:ea typeface="ＭＳ Ｐゴシック" panose="020B0600070205080204" pitchFamily="50" charset="-128"/>
              </a:rPr>
              <a:t>10</a:t>
            </a:r>
            <a:r>
              <a:rPr lang="ja-JP" altLang="en-US" b="0" dirty="0">
                <a:latin typeface="ＭＳ Ｐゴシック" panose="020B0600070205080204" pitchFamily="50" charset="-128"/>
                <a:ea typeface="ＭＳ Ｐゴシック" panose="020B0600070205080204" pitchFamily="50" charset="-128"/>
              </a:rPr>
              <a:t>～</a:t>
            </a:r>
            <a:r>
              <a:rPr lang="en-US" altLang="ja-JP" b="0" dirty="0">
                <a:latin typeface="ＭＳ Ｐゴシック" panose="020B0600070205080204" pitchFamily="50" charset="-128"/>
                <a:ea typeface="ＭＳ Ｐゴシック" panose="020B0600070205080204" pitchFamily="50" charset="-128"/>
              </a:rPr>
              <a:t>15</a:t>
            </a:r>
            <a:r>
              <a:rPr lang="ja-JP" altLang="en-US" b="0" dirty="0" smtClean="0">
                <a:latin typeface="ＭＳ Ｐゴシック" panose="020B0600070205080204" pitchFamily="50" charset="-128"/>
                <a:ea typeface="ＭＳ Ｐゴシック" panose="020B0600070205080204" pitchFamily="50" charset="-128"/>
              </a:rPr>
              <a:t>％です</a:t>
            </a:r>
            <a:r>
              <a:rPr lang="ja-JP" altLang="en-US" b="0" dirty="0">
                <a:latin typeface="ＭＳ Ｐゴシック" panose="020B0600070205080204" pitchFamily="50" charset="-128"/>
                <a:ea typeface="ＭＳ Ｐゴシック" panose="020B0600070205080204" pitchFamily="50" charset="-128"/>
              </a:rPr>
              <a:t>ので、正しく実施されれば過剰に摂取することはなく健康に影響はありません</a:t>
            </a:r>
            <a:r>
              <a:rPr lang="ja-JP" altLang="en-US" b="0" dirty="0" smtClean="0">
                <a:latin typeface="ＭＳ Ｐゴシック" panose="020B0600070205080204" pitchFamily="50" charset="-128"/>
                <a:ea typeface="ＭＳ Ｐゴシック" panose="020B0600070205080204" pitchFamily="50" charset="-128"/>
              </a:rPr>
              <a:t>。</a:t>
            </a:r>
            <a:endParaRPr lang="en-US" altLang="ja-JP" b="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7920506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50000"/>
              </a:lnSpc>
              <a:spcBef>
                <a:spcPts val="0"/>
              </a:spcBef>
              <a:spcAft>
                <a:spcPct val="0"/>
              </a:spcAft>
              <a:buClrTx/>
              <a:buSzTx/>
              <a:buFontTx/>
              <a:buNone/>
              <a:tabLst/>
              <a:defRPr/>
            </a:pPr>
            <a:r>
              <a:rPr lang="ja-JP" altLang="en-US" sz="1200" b="0" dirty="0">
                <a:latin typeface="ＭＳ Ｐゴシック" panose="020B0600070205080204" pitchFamily="50" charset="-128"/>
                <a:ea typeface="ＭＳ Ｐゴシック" panose="020B0600070205080204" pitchFamily="50" charset="-128"/>
              </a:rPr>
              <a:t>洗口が上手にできない子どもはどうしますか？</a:t>
            </a:r>
            <a:endParaRPr lang="en-US" altLang="ja-JP" sz="1200" b="0" dirty="0">
              <a:latin typeface="ＭＳ Ｐゴシック" panose="020B0600070205080204" pitchFamily="50" charset="-128"/>
              <a:ea typeface="ＭＳ Ｐゴシック" panose="020B0600070205080204" pitchFamily="50" charset="-128"/>
            </a:endParaRPr>
          </a:p>
          <a:p>
            <a:pPr marL="0" marR="0" lvl="0" indent="0" algn="l" defTabSz="914400" rtl="0" eaLnBrk="0" fontAlgn="base" latinLnBrk="0" hangingPunct="0">
              <a:lnSpc>
                <a:spcPct val="150000"/>
              </a:lnSpc>
              <a:spcBef>
                <a:spcPts val="0"/>
              </a:spcBef>
              <a:spcAft>
                <a:spcPct val="0"/>
              </a:spcAft>
              <a:buClrTx/>
              <a:buSzTx/>
              <a:buFontTx/>
              <a:buNone/>
              <a:tabLst/>
              <a:defRPr/>
            </a:pPr>
            <a:endParaRPr lang="en-US" altLang="ja-JP" sz="1200" b="0" dirty="0">
              <a:latin typeface="ＭＳ Ｐゴシック" panose="020B0600070205080204" pitchFamily="50" charset="-128"/>
              <a:ea typeface="ＭＳ Ｐゴシック" panose="020B0600070205080204" pitchFamily="50" charset="-128"/>
            </a:endParaRPr>
          </a:p>
          <a:p>
            <a:pPr marL="0" marR="0" lvl="0" indent="0" algn="l" defTabSz="914400" rtl="0" eaLnBrk="0" fontAlgn="base" latinLnBrk="0" hangingPunct="0">
              <a:lnSpc>
                <a:spcPct val="150000"/>
              </a:lnSpc>
              <a:spcBef>
                <a:spcPts val="0"/>
              </a:spcBef>
              <a:spcAft>
                <a:spcPct val="0"/>
              </a:spcAft>
              <a:buClrTx/>
              <a:buSzTx/>
              <a:buFontTx/>
              <a:buNone/>
              <a:tabLst/>
              <a:defRPr/>
            </a:pPr>
            <a:r>
              <a:rPr lang="ja-JP" altLang="en-US" b="0" dirty="0">
                <a:latin typeface="ＭＳ Ｐゴシック" panose="020B0600070205080204" pitchFamily="50" charset="-128"/>
                <a:ea typeface="ＭＳ Ｐゴシック" panose="020B0600070205080204" pitchFamily="50" charset="-128"/>
              </a:rPr>
              <a:t>実施前に、水道水を用いて洗口の練習を十分に行い、誤飲しないことを確認してから開始します。</a:t>
            </a:r>
            <a:endParaRPr lang="en-US" altLang="ja-JP" b="0" dirty="0">
              <a:latin typeface="ＭＳ Ｐゴシック" panose="020B0600070205080204" pitchFamily="50" charset="-128"/>
              <a:ea typeface="ＭＳ Ｐゴシック" panose="020B0600070205080204" pitchFamily="50" charset="-128"/>
            </a:endParaRPr>
          </a:p>
          <a:p>
            <a:pPr marL="0" marR="0" lvl="0" indent="0" algn="l" defTabSz="914400" rtl="0" eaLnBrk="0" fontAlgn="base" latinLnBrk="0" hangingPunct="0">
              <a:lnSpc>
                <a:spcPct val="150000"/>
              </a:lnSpc>
              <a:spcBef>
                <a:spcPts val="0"/>
              </a:spcBef>
              <a:spcAft>
                <a:spcPct val="0"/>
              </a:spcAft>
              <a:buClrTx/>
              <a:buSzTx/>
              <a:buFontTx/>
              <a:buNone/>
              <a:tabLst/>
              <a:defRPr/>
            </a:pPr>
            <a:r>
              <a:rPr lang="ja-JP" altLang="en-US" b="0" dirty="0">
                <a:latin typeface="ＭＳ Ｐゴシック" panose="020B0600070205080204" pitchFamily="50" charset="-128"/>
                <a:ea typeface="ＭＳ Ｐゴシック" panose="020B0600070205080204" pitchFamily="50" charset="-128"/>
              </a:rPr>
              <a:t>練習で水をよく飲んでしまう子どもには、水での練習を延長し、吐き出せるようになってから開始します。</a:t>
            </a:r>
          </a:p>
          <a:p>
            <a:pPr>
              <a:lnSpc>
                <a:spcPct val="150000"/>
              </a:lnSpc>
              <a:spcBef>
                <a:spcPts val="0"/>
              </a:spcBef>
            </a:pPr>
            <a:endParaRPr kumimoji="1" lang="ja-JP" altLang="en-US"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8701863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50000"/>
              </a:lnSpc>
              <a:spcBef>
                <a:spcPts val="0"/>
              </a:spcBef>
              <a:spcAft>
                <a:spcPct val="0"/>
              </a:spcAft>
              <a:buClrTx/>
              <a:buSzTx/>
              <a:buFontTx/>
              <a:buNone/>
              <a:tabLst/>
              <a:defRPr/>
            </a:pPr>
            <a:r>
              <a:rPr lang="en-US" altLang="ja-JP" sz="1200" b="0" dirty="0">
                <a:latin typeface="ＭＳ Ｐゴシック" panose="020B0600070205080204" pitchFamily="50" charset="-128"/>
                <a:ea typeface="ＭＳ Ｐゴシック" panose="020B0600070205080204" pitchFamily="50" charset="-128"/>
              </a:rPr>
              <a:t>1</a:t>
            </a:r>
            <a:r>
              <a:rPr lang="ja-JP" altLang="en-US" sz="1200" b="0" dirty="0">
                <a:latin typeface="ＭＳ Ｐゴシック" panose="020B0600070205080204" pitchFamily="50" charset="-128"/>
                <a:ea typeface="ＭＳ Ｐゴシック" panose="020B0600070205080204" pitchFamily="50" charset="-128"/>
              </a:rPr>
              <a:t>回分のフッ化物洗口液を飲み込んでしまっても大丈夫ですか？</a:t>
            </a:r>
            <a:endParaRPr lang="en-US" altLang="ja-JP" sz="1200" b="0" dirty="0">
              <a:latin typeface="ＭＳ Ｐゴシック" panose="020B0600070205080204" pitchFamily="50" charset="-128"/>
              <a:ea typeface="ＭＳ Ｐゴシック" panose="020B0600070205080204" pitchFamily="50" charset="-128"/>
            </a:endParaRPr>
          </a:p>
          <a:p>
            <a:pPr marL="0" marR="0" lvl="0" indent="0" algn="l" defTabSz="914400" rtl="0" eaLnBrk="0" fontAlgn="base" latinLnBrk="0" hangingPunct="0">
              <a:lnSpc>
                <a:spcPct val="150000"/>
              </a:lnSpc>
              <a:spcBef>
                <a:spcPts val="0"/>
              </a:spcBef>
              <a:spcAft>
                <a:spcPct val="0"/>
              </a:spcAft>
              <a:buClrTx/>
              <a:buSzTx/>
              <a:buFontTx/>
              <a:buNone/>
              <a:tabLst/>
              <a:defRPr/>
            </a:pPr>
            <a:endParaRPr lang="en-US" altLang="ja-JP" sz="1200" b="0" dirty="0">
              <a:latin typeface="ＭＳ Ｐゴシック" panose="020B0600070205080204" pitchFamily="50" charset="-128"/>
              <a:ea typeface="ＭＳ Ｐゴシック" panose="020B0600070205080204" pitchFamily="50" charset="-128"/>
            </a:endParaRPr>
          </a:p>
          <a:p>
            <a:pPr marL="0" marR="0" lvl="0" indent="0" algn="l" defTabSz="914400" rtl="0" eaLnBrk="0" fontAlgn="base" latinLnBrk="0" hangingPunct="0">
              <a:lnSpc>
                <a:spcPct val="150000"/>
              </a:lnSpc>
              <a:spcBef>
                <a:spcPts val="0"/>
              </a:spcBef>
              <a:spcAft>
                <a:spcPct val="0"/>
              </a:spcAft>
              <a:buClrTx/>
              <a:buSzTx/>
              <a:buFontTx/>
              <a:buNone/>
              <a:tabLst/>
              <a:defRPr/>
            </a:pPr>
            <a:r>
              <a:rPr lang="ja-JP" altLang="en-US" b="0" dirty="0">
                <a:latin typeface="ＭＳ Ｐゴシック" panose="020B0600070205080204" pitchFamily="50" charset="-128"/>
                <a:ea typeface="ＭＳ Ｐゴシック" panose="020B0600070205080204" pitchFamily="50" charset="-128"/>
              </a:rPr>
              <a:t>仮に、フッ化物イオン濃度</a:t>
            </a:r>
            <a:r>
              <a:rPr lang="en-US" altLang="ja-JP" b="0" dirty="0">
                <a:latin typeface="ＭＳ Ｐゴシック" panose="020B0600070205080204" pitchFamily="50" charset="-128"/>
                <a:ea typeface="ＭＳ Ｐゴシック" panose="020B0600070205080204" pitchFamily="50" charset="-128"/>
              </a:rPr>
              <a:t>900ppm</a:t>
            </a:r>
            <a:r>
              <a:rPr lang="ja-JP" altLang="en-US" b="0" dirty="0">
                <a:latin typeface="ＭＳ Ｐゴシック" panose="020B0600070205080204" pitchFamily="50" charset="-128"/>
                <a:ea typeface="ＭＳ Ｐゴシック" panose="020B0600070205080204" pitchFamily="50" charset="-128"/>
              </a:rPr>
              <a:t>の洗口液（週</a:t>
            </a:r>
            <a:r>
              <a:rPr lang="en-US" altLang="ja-JP" b="0" dirty="0">
                <a:latin typeface="ＭＳ Ｐゴシック" panose="020B0600070205080204" pitchFamily="50" charset="-128"/>
                <a:ea typeface="ＭＳ Ｐゴシック" panose="020B0600070205080204" pitchFamily="50" charset="-128"/>
              </a:rPr>
              <a:t>1</a:t>
            </a:r>
            <a:r>
              <a:rPr lang="ja-JP" altLang="en-US" b="0" dirty="0">
                <a:latin typeface="ＭＳ Ｐゴシック" panose="020B0600070205080204" pitchFamily="50" charset="-128"/>
                <a:ea typeface="ＭＳ Ｐゴシック" panose="020B0600070205080204" pitchFamily="50" charset="-128"/>
              </a:rPr>
              <a:t>回法に使う濃度）</a:t>
            </a:r>
            <a:r>
              <a:rPr lang="en-US" altLang="ja-JP" b="0" dirty="0">
                <a:latin typeface="ＭＳ Ｐゴシック" panose="020B0600070205080204" pitchFamily="50" charset="-128"/>
                <a:ea typeface="ＭＳ Ｐゴシック" panose="020B0600070205080204" pitchFamily="50" charset="-128"/>
              </a:rPr>
              <a:t>10ml</a:t>
            </a:r>
            <a:r>
              <a:rPr lang="ja-JP" altLang="en-US" b="0" dirty="0">
                <a:latin typeface="ＭＳ Ｐゴシック" panose="020B0600070205080204" pitchFamily="50" charset="-128"/>
                <a:ea typeface="ＭＳ Ｐゴシック" panose="020B0600070205080204" pitchFamily="50" charset="-128"/>
              </a:rPr>
              <a:t>を誤って飲み込んだとすると、</a:t>
            </a:r>
            <a:r>
              <a:rPr lang="en-US" altLang="ja-JP" b="0" dirty="0">
                <a:latin typeface="ＭＳ Ｐゴシック" panose="020B0600070205080204" pitchFamily="50" charset="-128"/>
                <a:ea typeface="ＭＳ Ｐゴシック" panose="020B0600070205080204" pitchFamily="50" charset="-128"/>
              </a:rPr>
              <a:t>9mg</a:t>
            </a:r>
            <a:r>
              <a:rPr lang="ja-JP" altLang="en-US" b="0" dirty="0">
                <a:latin typeface="ＭＳ Ｐゴシック" panose="020B0600070205080204" pitchFamily="50" charset="-128"/>
                <a:ea typeface="ＭＳ Ｐゴシック" panose="020B0600070205080204" pitchFamily="50" charset="-128"/>
              </a:rPr>
              <a:t>のフッ化物を体に取り込んだことになります。</a:t>
            </a:r>
            <a:endParaRPr lang="en-US" altLang="ja-JP" b="0" dirty="0">
              <a:latin typeface="ＭＳ Ｐゴシック" panose="020B0600070205080204" pitchFamily="50" charset="-128"/>
              <a:ea typeface="ＭＳ Ｐゴシック" panose="020B0600070205080204" pitchFamily="50" charset="-128"/>
            </a:endParaRPr>
          </a:p>
          <a:p>
            <a:pPr marL="0" marR="0" lvl="0" indent="0" algn="l" defTabSz="914400" rtl="0" eaLnBrk="0" fontAlgn="base" latinLnBrk="0" hangingPunct="0">
              <a:lnSpc>
                <a:spcPct val="150000"/>
              </a:lnSpc>
              <a:spcBef>
                <a:spcPts val="0"/>
              </a:spcBef>
              <a:spcAft>
                <a:spcPct val="0"/>
              </a:spcAft>
              <a:buClrTx/>
              <a:buSzTx/>
              <a:buFontTx/>
              <a:buNone/>
              <a:tabLst/>
              <a:defRPr/>
            </a:pPr>
            <a:r>
              <a:rPr lang="ja-JP" altLang="en-US" b="0" dirty="0">
                <a:latin typeface="ＭＳ Ｐゴシック" panose="020B0600070205080204" pitchFamily="50" charset="-128"/>
                <a:ea typeface="ＭＳ Ｐゴシック" panose="020B0600070205080204" pitchFamily="50" charset="-128"/>
              </a:rPr>
              <a:t>軽い不快症状（吐き気など）が発現するフッ化物量は、体重</a:t>
            </a:r>
            <a:r>
              <a:rPr lang="en-US" altLang="ja-JP" b="0" dirty="0">
                <a:latin typeface="ＭＳ Ｐゴシック" panose="020B0600070205080204" pitchFamily="50" charset="-128"/>
                <a:ea typeface="ＭＳ Ｐゴシック" panose="020B0600070205080204" pitchFamily="50" charset="-128"/>
              </a:rPr>
              <a:t>1kg</a:t>
            </a:r>
            <a:r>
              <a:rPr lang="ja-JP" altLang="en-US" b="0" dirty="0">
                <a:latin typeface="ＭＳ Ｐゴシック" panose="020B0600070205080204" pitchFamily="50" charset="-128"/>
                <a:ea typeface="ＭＳ Ｐゴシック" panose="020B0600070205080204" pitchFamily="50" charset="-128"/>
              </a:rPr>
              <a:t>あたり</a:t>
            </a:r>
            <a:r>
              <a:rPr lang="en-US" altLang="ja-JP" b="0" dirty="0">
                <a:latin typeface="ＭＳ Ｐゴシック" panose="020B0600070205080204" pitchFamily="50" charset="-128"/>
                <a:ea typeface="ＭＳ Ｐゴシック" panose="020B0600070205080204" pitchFamily="50" charset="-128"/>
              </a:rPr>
              <a:t>2mg</a:t>
            </a:r>
            <a:r>
              <a:rPr lang="ja-JP" altLang="en-US" b="0" dirty="0">
                <a:latin typeface="ＭＳ Ｐゴシック" panose="020B0600070205080204" pitchFamily="50" charset="-128"/>
                <a:ea typeface="ＭＳ Ｐゴシック" panose="020B0600070205080204" pitchFamily="50" charset="-128"/>
              </a:rPr>
              <a:t>とされているので、体重約</a:t>
            </a:r>
            <a:r>
              <a:rPr lang="en-US" altLang="ja-JP" b="0" dirty="0">
                <a:latin typeface="ＭＳ Ｐゴシック" panose="020B0600070205080204" pitchFamily="50" charset="-128"/>
                <a:ea typeface="ＭＳ Ｐゴシック" panose="020B0600070205080204" pitchFamily="50" charset="-128"/>
              </a:rPr>
              <a:t>20kg</a:t>
            </a:r>
            <a:r>
              <a:rPr lang="ja-JP" altLang="en-US" b="0" dirty="0">
                <a:latin typeface="ＭＳ Ｐゴシック" panose="020B0600070205080204" pitchFamily="50" charset="-128"/>
                <a:ea typeface="ＭＳ Ｐゴシック" panose="020B0600070205080204" pitchFamily="50" charset="-128"/>
              </a:rPr>
              <a:t>の子どもの場合は、約</a:t>
            </a:r>
            <a:r>
              <a:rPr lang="en-US" altLang="ja-JP" b="0" dirty="0">
                <a:latin typeface="ＭＳ Ｐゴシック" panose="020B0600070205080204" pitchFamily="50" charset="-128"/>
                <a:ea typeface="ＭＳ Ｐゴシック" panose="020B0600070205080204" pitchFamily="50" charset="-128"/>
              </a:rPr>
              <a:t>40mg</a:t>
            </a:r>
            <a:r>
              <a:rPr lang="ja-JP" altLang="en-US" b="0" dirty="0">
                <a:latin typeface="ＭＳ Ｐゴシック" panose="020B0600070205080204" pitchFamily="50" charset="-128"/>
                <a:ea typeface="ＭＳ Ｐゴシック" panose="020B0600070205080204" pitchFamily="50" charset="-128"/>
              </a:rPr>
              <a:t>となります。</a:t>
            </a:r>
            <a:endParaRPr lang="en-US" altLang="ja-JP" b="0" dirty="0">
              <a:latin typeface="ＭＳ Ｐゴシック" panose="020B0600070205080204" pitchFamily="50" charset="-128"/>
              <a:ea typeface="ＭＳ Ｐゴシック" panose="020B0600070205080204" pitchFamily="50" charset="-128"/>
            </a:endParaRPr>
          </a:p>
          <a:p>
            <a:pPr marL="0" marR="0" lvl="0" indent="0" algn="l" defTabSz="914400" rtl="0" eaLnBrk="0" fontAlgn="base" latinLnBrk="0" hangingPunct="0">
              <a:lnSpc>
                <a:spcPct val="150000"/>
              </a:lnSpc>
              <a:spcBef>
                <a:spcPts val="0"/>
              </a:spcBef>
              <a:spcAft>
                <a:spcPct val="0"/>
              </a:spcAft>
              <a:buClrTx/>
              <a:buSzTx/>
              <a:buFontTx/>
              <a:buNone/>
              <a:tabLst/>
              <a:defRPr/>
            </a:pPr>
            <a:r>
              <a:rPr lang="ja-JP" altLang="en-US" b="0" dirty="0">
                <a:latin typeface="ＭＳ Ｐゴシック" panose="020B0600070205080204" pitchFamily="50" charset="-128"/>
                <a:ea typeface="ＭＳ Ｐゴシック" panose="020B0600070205080204" pitchFamily="50" charset="-128"/>
              </a:rPr>
              <a:t>したがって、洗口液</a:t>
            </a:r>
            <a:r>
              <a:rPr lang="en-US" altLang="ja-JP" b="0" dirty="0">
                <a:latin typeface="ＭＳ Ｐゴシック" panose="020B0600070205080204" pitchFamily="50" charset="-128"/>
                <a:ea typeface="ＭＳ Ｐゴシック" panose="020B0600070205080204" pitchFamily="50" charset="-128"/>
              </a:rPr>
              <a:t>1</a:t>
            </a:r>
            <a:r>
              <a:rPr lang="ja-JP" altLang="en-US" b="0" dirty="0">
                <a:latin typeface="ＭＳ Ｐゴシック" panose="020B0600070205080204" pitchFamily="50" charset="-128"/>
                <a:ea typeface="ＭＳ Ｐゴシック" panose="020B0600070205080204" pitchFamily="50" charset="-128"/>
              </a:rPr>
              <a:t>回分を誤って飲み込んでも問題はありません。</a:t>
            </a:r>
          </a:p>
          <a:p>
            <a:pPr>
              <a:lnSpc>
                <a:spcPct val="150000"/>
              </a:lnSpc>
              <a:spcBef>
                <a:spcPts val="0"/>
              </a:spcBef>
            </a:pPr>
            <a:endParaRPr kumimoji="1" lang="ja-JP" altLang="en-US"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647845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fontAlgn="base" hangingPunct="1">
              <a:lnSpc>
                <a:spcPct val="150000"/>
              </a:lnSpc>
              <a:spcBef>
                <a:spcPts val="0"/>
              </a:spcBef>
              <a:spcAft>
                <a:spcPct val="0"/>
              </a:spcAft>
              <a:buClr>
                <a:srgbClr val="5FD0AA"/>
              </a:buClr>
            </a:pPr>
            <a:r>
              <a:rPr lang="ja-JP" altLang="en-US" sz="1200" b="0" dirty="0">
                <a:latin typeface="ＭＳ Ｐゴシック" panose="020B0600070205080204" pitchFamily="50" charset="-128"/>
                <a:ea typeface="ＭＳ Ｐゴシック" panose="020B0600070205080204" pitchFamily="50" charset="-128"/>
              </a:rPr>
              <a:t>現在、フッ化物配合歯みがき剤を使っています。また、歯科医院でフッ化物歯面塗布を受けています。</a:t>
            </a:r>
            <a:endParaRPr lang="en-US" altLang="ja-JP" sz="1200" b="0" dirty="0">
              <a:latin typeface="ＭＳ Ｐゴシック" panose="020B0600070205080204" pitchFamily="50" charset="-128"/>
              <a:ea typeface="ＭＳ Ｐゴシック" panose="020B0600070205080204" pitchFamily="50" charset="-128"/>
            </a:endParaRPr>
          </a:p>
          <a:p>
            <a:pPr algn="just" eaLnBrk="1" fontAlgn="base" hangingPunct="1">
              <a:lnSpc>
                <a:spcPct val="150000"/>
              </a:lnSpc>
              <a:spcBef>
                <a:spcPts val="0"/>
              </a:spcBef>
              <a:spcAft>
                <a:spcPct val="0"/>
              </a:spcAft>
              <a:buClr>
                <a:srgbClr val="5FD0AA"/>
              </a:buClr>
            </a:pPr>
            <a:r>
              <a:rPr lang="ja-JP" altLang="en-US" sz="1200" b="0" dirty="0">
                <a:latin typeface="ＭＳ Ｐゴシック" panose="020B0600070205080204" pitchFamily="50" charset="-128"/>
                <a:ea typeface="ＭＳ Ｐゴシック" panose="020B0600070205080204" pitchFamily="50" charset="-128"/>
              </a:rPr>
              <a:t>そのようなときフッ化洗口をした場合でも、フッ化物の取り過ぎの心配はありませんか？</a:t>
            </a:r>
            <a:endParaRPr lang="en-US" altLang="ja-JP" sz="1200" b="0" dirty="0">
              <a:latin typeface="ＭＳ Ｐゴシック" panose="020B0600070205080204" pitchFamily="50" charset="-128"/>
              <a:ea typeface="ＭＳ Ｐゴシック" panose="020B0600070205080204" pitchFamily="50" charset="-128"/>
            </a:endParaRPr>
          </a:p>
          <a:p>
            <a:pPr algn="just" eaLnBrk="1" fontAlgn="base" hangingPunct="1">
              <a:lnSpc>
                <a:spcPct val="150000"/>
              </a:lnSpc>
              <a:spcBef>
                <a:spcPts val="0"/>
              </a:spcBef>
              <a:spcAft>
                <a:spcPct val="0"/>
              </a:spcAft>
              <a:buClr>
                <a:srgbClr val="5FD0AA"/>
              </a:buClr>
            </a:pPr>
            <a:endParaRPr lang="en-US" altLang="ja-JP" b="1" dirty="0">
              <a:latin typeface="ＭＳ Ｐゴシック" panose="020B0600070205080204" pitchFamily="50" charset="-128"/>
              <a:ea typeface="ＭＳ Ｐゴシック" panose="020B0600070205080204" pitchFamily="50" charset="-128"/>
            </a:endParaRPr>
          </a:p>
          <a:p>
            <a:pPr algn="just" eaLnBrk="1" fontAlgn="base" hangingPunct="1">
              <a:lnSpc>
                <a:spcPct val="150000"/>
              </a:lnSpc>
              <a:spcBef>
                <a:spcPts val="0"/>
              </a:spcBef>
              <a:spcAft>
                <a:spcPct val="0"/>
              </a:spcAft>
              <a:buClr>
                <a:srgbClr val="5FD0AA"/>
              </a:buClr>
            </a:pPr>
            <a:r>
              <a:rPr lang="ja-JP" altLang="en-US" b="0" dirty="0">
                <a:latin typeface="ＭＳ Ｐゴシック" panose="020B0600070205080204" pitchFamily="50" charset="-128"/>
                <a:ea typeface="ＭＳ Ｐゴシック" panose="020B0600070205080204" pitchFamily="50" charset="-128"/>
              </a:rPr>
              <a:t>取り過ぎの心配はありません。フッ化物配合歯みがき剤やフッ化物歯面塗布に加えてフッ化物洗口を行うことは、むし歯予防の効果をより一層高めることになります。</a:t>
            </a:r>
            <a:endParaRPr lang="en-US" altLang="ja-JP" b="0" dirty="0">
              <a:latin typeface="ＭＳ Ｐゴシック" panose="020B0600070205080204" pitchFamily="50" charset="-128"/>
              <a:ea typeface="ＭＳ Ｐゴシック" panose="020B0600070205080204" pitchFamily="50" charset="-128"/>
            </a:endParaRPr>
          </a:p>
          <a:p>
            <a:pPr algn="just" eaLnBrk="1" fontAlgn="base" hangingPunct="1">
              <a:lnSpc>
                <a:spcPct val="150000"/>
              </a:lnSpc>
              <a:spcBef>
                <a:spcPts val="0"/>
              </a:spcBef>
              <a:spcAft>
                <a:spcPct val="0"/>
              </a:spcAft>
              <a:buClr>
                <a:srgbClr val="5FD0AA"/>
              </a:buClr>
            </a:pPr>
            <a:r>
              <a:rPr lang="ja-JP" altLang="en-US" b="0" dirty="0">
                <a:latin typeface="ＭＳ Ｐゴシック" panose="020B0600070205080204" pitchFamily="50" charset="-128"/>
                <a:ea typeface="ＭＳ Ｐゴシック" panose="020B0600070205080204" pitchFamily="50" charset="-128"/>
              </a:rPr>
              <a:t>また、歯科医院でのフッ化物歯面塗布は歯科健診を伴う健康管理で、むし歯の早期発見や保健指導を受けるよい機会になります。</a:t>
            </a:r>
            <a:endParaRPr lang="en-US" altLang="ja-JP" b="0" dirty="0">
              <a:latin typeface="ＭＳ Ｐゴシック" panose="020B0600070205080204" pitchFamily="50" charset="-128"/>
              <a:ea typeface="ＭＳ Ｐゴシック" panose="020B0600070205080204" pitchFamily="50" charset="-128"/>
            </a:endParaRPr>
          </a:p>
          <a:p>
            <a:pPr algn="just" eaLnBrk="1" fontAlgn="base" hangingPunct="1">
              <a:lnSpc>
                <a:spcPct val="150000"/>
              </a:lnSpc>
              <a:spcBef>
                <a:spcPts val="0"/>
              </a:spcBef>
              <a:spcAft>
                <a:spcPct val="0"/>
              </a:spcAft>
              <a:buClr>
                <a:srgbClr val="5FD0AA"/>
              </a:buClr>
            </a:pPr>
            <a:r>
              <a:rPr lang="ja-JP" altLang="en-US" b="0" dirty="0">
                <a:latin typeface="ＭＳ Ｐゴシック" panose="020B0600070205080204" pitchFamily="50" charset="-128"/>
                <a:ea typeface="ＭＳ Ｐゴシック" panose="020B0600070205080204" pitchFamily="50" charset="-128"/>
              </a:rPr>
              <a:t>なお、フッ化物洗口のフッ化物イオン濃度（週</a:t>
            </a:r>
            <a:r>
              <a:rPr lang="en-US" altLang="ja-JP" b="0" dirty="0">
                <a:latin typeface="ＭＳ Ｐゴシック" panose="020B0600070205080204" pitchFamily="50" charset="-128"/>
                <a:ea typeface="ＭＳ Ｐゴシック" panose="020B0600070205080204" pitchFamily="50" charset="-128"/>
              </a:rPr>
              <a:t>1</a:t>
            </a:r>
            <a:r>
              <a:rPr lang="ja-JP" altLang="en-US" b="0" dirty="0">
                <a:latin typeface="ＭＳ Ｐゴシック" panose="020B0600070205080204" pitchFamily="50" charset="-128"/>
                <a:ea typeface="ＭＳ Ｐゴシック" panose="020B0600070205080204" pitchFamily="50" charset="-128"/>
              </a:rPr>
              <a:t>回法</a:t>
            </a:r>
            <a:r>
              <a:rPr lang="en-US" altLang="ja-JP" b="0" dirty="0">
                <a:latin typeface="ＭＳ Ｐゴシック" panose="020B0600070205080204" pitchFamily="50" charset="-128"/>
                <a:ea typeface="ＭＳ Ｐゴシック" panose="020B0600070205080204" pitchFamily="50" charset="-128"/>
              </a:rPr>
              <a:t>900ppm</a:t>
            </a:r>
            <a:r>
              <a:rPr lang="ja-JP" altLang="en-US" b="0" dirty="0">
                <a:latin typeface="ＭＳ Ｐゴシック" panose="020B0600070205080204" pitchFamily="50" charset="-128"/>
                <a:ea typeface="ＭＳ Ｐゴシック" panose="020B0600070205080204" pitchFamily="50" charset="-128"/>
              </a:rPr>
              <a:t>）は、フッ化物歯面塗布（</a:t>
            </a:r>
            <a:r>
              <a:rPr lang="en-US" altLang="ja-JP" b="0" dirty="0">
                <a:latin typeface="ＭＳ Ｐゴシック" panose="020B0600070205080204" pitchFamily="50" charset="-128"/>
                <a:ea typeface="ＭＳ Ｐゴシック" panose="020B0600070205080204" pitchFamily="50" charset="-128"/>
              </a:rPr>
              <a:t>9,000ppm</a:t>
            </a:r>
            <a:r>
              <a:rPr lang="ja-JP" altLang="en-US" b="0" dirty="0">
                <a:latin typeface="ＭＳ Ｐゴシック" panose="020B0600070205080204" pitchFamily="50" charset="-128"/>
                <a:ea typeface="ＭＳ Ｐゴシック" panose="020B0600070205080204" pitchFamily="50" charset="-128"/>
              </a:rPr>
              <a:t>）の約</a:t>
            </a:r>
            <a:r>
              <a:rPr lang="en-US" altLang="ja-JP" b="0" dirty="0">
                <a:latin typeface="ＭＳ Ｐゴシック" panose="020B0600070205080204" pitchFamily="50" charset="-128"/>
                <a:ea typeface="ＭＳ Ｐゴシック" panose="020B0600070205080204" pitchFamily="50" charset="-128"/>
              </a:rPr>
              <a:t>10</a:t>
            </a:r>
            <a:r>
              <a:rPr lang="ja-JP" altLang="en-US" b="0" dirty="0">
                <a:latin typeface="ＭＳ Ｐゴシック" panose="020B0600070205080204" pitchFamily="50" charset="-128"/>
                <a:ea typeface="ＭＳ Ｐゴシック" panose="020B0600070205080204" pitchFamily="50" charset="-128"/>
              </a:rPr>
              <a:t>分の</a:t>
            </a:r>
            <a:r>
              <a:rPr lang="en-US" altLang="ja-JP" b="0" dirty="0">
                <a:latin typeface="ＭＳ Ｐゴシック" panose="020B0600070205080204" pitchFamily="50" charset="-128"/>
                <a:ea typeface="ＭＳ Ｐゴシック" panose="020B0600070205080204" pitchFamily="50" charset="-128"/>
              </a:rPr>
              <a:t>1</a:t>
            </a:r>
            <a:r>
              <a:rPr lang="ja-JP" altLang="en-US" b="0" dirty="0">
                <a:latin typeface="ＭＳ Ｐゴシック" panose="020B0600070205080204" pitchFamily="50" charset="-128"/>
                <a:ea typeface="ＭＳ Ｐゴシック" panose="020B0600070205080204" pitchFamily="50" charset="-128"/>
              </a:rPr>
              <a:t>です。</a:t>
            </a:r>
          </a:p>
          <a:p>
            <a:pPr algn="just" eaLnBrk="1" fontAlgn="base" hangingPunct="1">
              <a:lnSpc>
                <a:spcPct val="150000"/>
              </a:lnSpc>
              <a:spcBef>
                <a:spcPts val="0"/>
              </a:spcBef>
              <a:spcAft>
                <a:spcPct val="0"/>
              </a:spcAft>
              <a:buClr>
                <a:srgbClr val="5FD0AA"/>
              </a:buClr>
            </a:pPr>
            <a:endParaRPr kumimoji="1" lang="ja-JP" altLang="en-US" b="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3485973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50000"/>
              </a:lnSpc>
              <a:spcBef>
                <a:spcPts val="0"/>
              </a:spcBef>
              <a:spcAft>
                <a:spcPct val="0"/>
              </a:spcAft>
              <a:buClrTx/>
              <a:buSzTx/>
              <a:buFontTx/>
              <a:buNone/>
              <a:tabLst/>
              <a:defRPr/>
            </a:pPr>
            <a:r>
              <a:rPr lang="ja-JP" altLang="en-US" sz="1200" b="0" dirty="0">
                <a:latin typeface="ＭＳ Ｐゴシック" panose="020B0600070205080204" pitchFamily="50" charset="-128"/>
                <a:ea typeface="ＭＳ Ｐゴシック" panose="020B0600070205080204" pitchFamily="50" charset="-128"/>
              </a:rPr>
              <a:t>フッ化物でアレルギーを起こすことはありますか？</a:t>
            </a:r>
            <a:endParaRPr lang="en-US" altLang="ja-JP" sz="1200" b="0" dirty="0">
              <a:latin typeface="ＭＳ Ｐゴシック" panose="020B0600070205080204" pitchFamily="50" charset="-128"/>
              <a:ea typeface="ＭＳ Ｐゴシック" panose="020B0600070205080204" pitchFamily="50" charset="-128"/>
            </a:endParaRPr>
          </a:p>
          <a:p>
            <a:pPr marL="0" marR="0" lvl="0" indent="0" algn="l" defTabSz="914400" rtl="0" eaLnBrk="0" fontAlgn="base" latinLnBrk="0" hangingPunct="0">
              <a:lnSpc>
                <a:spcPct val="150000"/>
              </a:lnSpc>
              <a:spcBef>
                <a:spcPts val="0"/>
              </a:spcBef>
              <a:spcAft>
                <a:spcPct val="0"/>
              </a:spcAft>
              <a:buClrTx/>
              <a:buSzTx/>
              <a:buFontTx/>
              <a:buNone/>
              <a:tabLst/>
              <a:defRPr/>
            </a:pPr>
            <a:endParaRPr lang="ja-JP" altLang="en-US" sz="1200" b="0" dirty="0">
              <a:latin typeface="ＭＳ Ｐゴシック" panose="020B0600070205080204" pitchFamily="50" charset="-128"/>
              <a:ea typeface="ＭＳ Ｐゴシック" panose="020B0600070205080204" pitchFamily="50" charset="-128"/>
            </a:endParaRPr>
          </a:p>
          <a:p>
            <a:pPr marL="0" marR="0" lvl="0" indent="0" algn="l" defTabSz="914400" rtl="0" eaLnBrk="0" fontAlgn="base" latinLnBrk="0" hangingPunct="0">
              <a:lnSpc>
                <a:spcPct val="150000"/>
              </a:lnSpc>
              <a:spcBef>
                <a:spcPts val="0"/>
              </a:spcBef>
              <a:spcAft>
                <a:spcPct val="0"/>
              </a:spcAft>
              <a:buClrTx/>
              <a:buSzTx/>
              <a:buFontTx/>
              <a:buNone/>
              <a:tabLst/>
              <a:defRPr/>
            </a:pPr>
            <a:r>
              <a:rPr lang="ja-JP" altLang="en-US" b="0" spc="-50" dirty="0">
                <a:latin typeface="ＭＳ Ｐゴシック" panose="020B0600070205080204" pitchFamily="50" charset="-128"/>
                <a:ea typeface="ＭＳ Ｐゴシック" panose="020B0600070205080204" pitchFamily="50" charset="-128"/>
              </a:rPr>
              <a:t>フッ化物洗口、フッ化物歯面塗布およびフッ化物配合歯みがき剤に含まれるフッ化物でアレルギーを起こすことはありません。</a:t>
            </a:r>
            <a:endParaRPr lang="en-US" altLang="ja-JP" b="0" spc="-50" dirty="0">
              <a:latin typeface="ＭＳ Ｐゴシック" panose="020B0600070205080204" pitchFamily="50" charset="-128"/>
              <a:ea typeface="ＭＳ Ｐゴシック" panose="020B0600070205080204" pitchFamily="50" charset="-128"/>
            </a:endParaRPr>
          </a:p>
          <a:p>
            <a:pPr marL="0" marR="0" lvl="0" indent="0" algn="l" defTabSz="914400" rtl="0" eaLnBrk="0" fontAlgn="base" latinLnBrk="0" hangingPunct="0">
              <a:lnSpc>
                <a:spcPct val="150000"/>
              </a:lnSpc>
              <a:spcBef>
                <a:spcPts val="0"/>
              </a:spcBef>
              <a:spcAft>
                <a:spcPct val="0"/>
              </a:spcAft>
              <a:buClrTx/>
              <a:buSzTx/>
              <a:buFontTx/>
              <a:buNone/>
              <a:tabLst/>
              <a:defRPr/>
            </a:pPr>
            <a:r>
              <a:rPr lang="ja-JP" altLang="en-US" b="0" spc="-50" dirty="0">
                <a:latin typeface="ＭＳ Ｐゴシック" panose="020B0600070205080204" pitchFamily="50" charset="-128"/>
                <a:ea typeface="ＭＳ Ｐゴシック" panose="020B0600070205080204" pitchFamily="50" charset="-128"/>
              </a:rPr>
              <a:t>フッ化物はあらゆる飲食物に含まれており、私たちは生活の中で日常的にフッ化物を取り込んでいます。</a:t>
            </a:r>
            <a:endParaRPr lang="en-US" altLang="ja-JP" b="0" spc="-50" dirty="0">
              <a:latin typeface="ＭＳ Ｐゴシック" panose="020B0600070205080204" pitchFamily="50" charset="-128"/>
              <a:ea typeface="ＭＳ Ｐゴシック" panose="020B0600070205080204" pitchFamily="50" charset="-128"/>
            </a:endParaRPr>
          </a:p>
          <a:p>
            <a:pPr marL="0" marR="0" lvl="0" indent="0" algn="l" defTabSz="914400" rtl="0" eaLnBrk="0" fontAlgn="base" latinLnBrk="0" hangingPunct="0">
              <a:lnSpc>
                <a:spcPct val="150000"/>
              </a:lnSpc>
              <a:spcBef>
                <a:spcPts val="0"/>
              </a:spcBef>
              <a:spcAft>
                <a:spcPct val="0"/>
              </a:spcAft>
              <a:buClrTx/>
              <a:buSzTx/>
              <a:buFontTx/>
              <a:buNone/>
              <a:tabLst/>
              <a:defRPr/>
            </a:pPr>
            <a:r>
              <a:rPr lang="ja-JP" altLang="en-US" b="0" spc="-50" dirty="0">
                <a:latin typeface="ＭＳ Ｐゴシック" panose="020B0600070205080204" pitchFamily="50" charset="-128"/>
                <a:ea typeface="ＭＳ Ｐゴシック" panose="020B0600070205080204" pitchFamily="50" charset="-128"/>
              </a:rPr>
              <a:t>専門機関や学会においても、フッ化物とアレルギーの関係は科学的に否定されています。</a:t>
            </a:r>
            <a:endParaRPr lang="ja-JP" altLang="en-US" b="0" dirty="0">
              <a:latin typeface="ＭＳ Ｐゴシック" panose="020B0600070205080204" pitchFamily="50" charset="-128"/>
              <a:ea typeface="ＭＳ Ｐゴシック" panose="020B0600070205080204" pitchFamily="50" charset="-128"/>
            </a:endParaRPr>
          </a:p>
          <a:p>
            <a:pPr>
              <a:lnSpc>
                <a:spcPct val="150000"/>
              </a:lnSpc>
              <a:spcBef>
                <a:spcPts val="0"/>
              </a:spcBef>
            </a:pPr>
            <a:endParaRPr kumimoji="1" lang="ja-JP" altLang="en-US"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2494275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fontAlgn="base" hangingPunct="1">
              <a:lnSpc>
                <a:spcPct val="150000"/>
              </a:lnSpc>
              <a:spcBef>
                <a:spcPts val="0"/>
              </a:spcBef>
              <a:spcAft>
                <a:spcPct val="0"/>
              </a:spcAft>
              <a:buClr>
                <a:srgbClr val="5FD0AA"/>
              </a:buClr>
            </a:pPr>
            <a:r>
              <a:rPr lang="ja-JP" altLang="en-US" sz="1200" b="0" dirty="0">
                <a:latin typeface="ＭＳ Ｐゴシック" panose="020B0600070205080204" pitchFamily="50" charset="-128"/>
                <a:ea typeface="ＭＳ Ｐゴシック" panose="020B0600070205080204" pitchFamily="50" charset="-128"/>
              </a:rPr>
              <a:t>口の中に傷や口内炎がある時に、フッ化物洗口を行っても大丈夫ですか？</a:t>
            </a:r>
            <a:endParaRPr lang="en-US" altLang="ja-JP" sz="1200" b="0" dirty="0">
              <a:latin typeface="ＭＳ Ｐゴシック" panose="020B0600070205080204" pitchFamily="50" charset="-128"/>
              <a:ea typeface="ＭＳ Ｐゴシック" panose="020B0600070205080204" pitchFamily="50" charset="-128"/>
            </a:endParaRPr>
          </a:p>
          <a:p>
            <a:pPr marL="0" marR="0" lvl="0" indent="0" algn="l" defTabSz="914400" rtl="0" eaLnBrk="0" fontAlgn="base" latinLnBrk="0" hangingPunct="0">
              <a:lnSpc>
                <a:spcPct val="150000"/>
              </a:lnSpc>
              <a:spcBef>
                <a:spcPts val="0"/>
              </a:spcBef>
              <a:spcAft>
                <a:spcPct val="0"/>
              </a:spcAft>
              <a:buClrTx/>
              <a:buSzTx/>
              <a:buFontTx/>
              <a:buNone/>
              <a:tabLst/>
              <a:defRPr/>
            </a:pPr>
            <a:endParaRPr lang="en-US" altLang="ja-JP" b="0" dirty="0" smtClean="0">
              <a:latin typeface="ＭＳ Ｐゴシック" panose="020B0600070205080204" pitchFamily="50" charset="-128"/>
              <a:ea typeface="ＭＳ Ｐゴシック" panose="020B0600070205080204" pitchFamily="50" charset="-128"/>
            </a:endParaRPr>
          </a:p>
          <a:p>
            <a:pPr marL="0" marR="0" lvl="0" indent="0" algn="l" defTabSz="914400" rtl="0" eaLnBrk="0" fontAlgn="base" latinLnBrk="0" hangingPunct="0">
              <a:lnSpc>
                <a:spcPct val="150000"/>
              </a:lnSpc>
              <a:spcBef>
                <a:spcPts val="0"/>
              </a:spcBef>
              <a:spcAft>
                <a:spcPct val="0"/>
              </a:spcAft>
              <a:buClrTx/>
              <a:buSzTx/>
              <a:buFontTx/>
              <a:buNone/>
              <a:tabLst/>
              <a:defRPr/>
            </a:pPr>
            <a:r>
              <a:rPr lang="ja-JP" altLang="en-US" b="0" dirty="0" smtClean="0">
                <a:latin typeface="ＭＳ Ｐゴシック" panose="020B0600070205080204" pitchFamily="50" charset="-128"/>
                <a:ea typeface="ＭＳ Ｐゴシック" panose="020B0600070205080204" pitchFamily="50" charset="-128"/>
              </a:rPr>
              <a:t>フッ化物</a:t>
            </a:r>
            <a:r>
              <a:rPr lang="ja-JP" altLang="en-US" b="0" dirty="0">
                <a:latin typeface="ＭＳ Ｐゴシック" panose="020B0600070205080204" pitchFamily="50" charset="-128"/>
                <a:ea typeface="ＭＳ Ｐゴシック" panose="020B0600070205080204" pitchFamily="50" charset="-128"/>
              </a:rPr>
              <a:t>洗口液は刺激性のものではないので、傷や口内炎に影響することはありません</a:t>
            </a:r>
            <a:r>
              <a:rPr lang="ja-JP" altLang="en-US" b="0" dirty="0" smtClean="0">
                <a:latin typeface="ＭＳ Ｐゴシック" panose="020B0600070205080204" pitchFamily="50" charset="-128"/>
                <a:ea typeface="ＭＳ Ｐゴシック" panose="020B0600070205080204" pitchFamily="50" charset="-128"/>
              </a:rPr>
              <a:t>。ただし</a:t>
            </a:r>
            <a:r>
              <a:rPr lang="ja-JP" altLang="en-US" b="0" dirty="0">
                <a:latin typeface="ＭＳ Ｐゴシック" panose="020B0600070205080204" pitchFamily="50" charset="-128"/>
                <a:ea typeface="ＭＳ Ｐゴシック" panose="020B0600070205080204" pitchFamily="50" charset="-128"/>
              </a:rPr>
              <a:t>、傷や口内炎に水がしみて痛みがあるなら、無理に行わない方がよいでしょう。　</a:t>
            </a:r>
          </a:p>
          <a:p>
            <a:pPr>
              <a:lnSpc>
                <a:spcPct val="150000"/>
              </a:lnSpc>
              <a:spcBef>
                <a:spcPts val="0"/>
              </a:spcBef>
            </a:pPr>
            <a:endParaRPr kumimoji="1" lang="en-US" altLang="ja-JP" dirty="0" smtClean="0">
              <a:latin typeface="ＭＳ Ｐゴシック" panose="020B0600070205080204" pitchFamily="50" charset="-128"/>
              <a:ea typeface="ＭＳ Ｐゴシック" panose="020B0600070205080204" pitchFamily="50" charset="-128"/>
            </a:endParaRPr>
          </a:p>
          <a:p>
            <a:pPr>
              <a:lnSpc>
                <a:spcPct val="150000"/>
              </a:lnSpc>
              <a:spcBef>
                <a:spcPts val="0"/>
              </a:spcBef>
            </a:pPr>
            <a:endParaRPr kumimoji="1" lang="en-US" altLang="ja-JP" dirty="0">
              <a:latin typeface="ＭＳ Ｐゴシック" panose="020B0600070205080204" pitchFamily="50" charset="-128"/>
              <a:ea typeface="ＭＳ Ｐゴシック" panose="020B0600070205080204" pitchFamily="50" charset="-128"/>
            </a:endParaRPr>
          </a:p>
          <a:p>
            <a:pPr marL="0" marR="0" lvl="0" indent="0" algn="l" defTabSz="914400" rtl="0" eaLnBrk="0" fontAlgn="base" latinLnBrk="0" hangingPunct="0">
              <a:lnSpc>
                <a:spcPct val="150000"/>
              </a:lnSpc>
              <a:spcBef>
                <a:spcPts val="0"/>
              </a:spcBef>
              <a:spcAft>
                <a:spcPct val="0"/>
              </a:spcAft>
              <a:buClrTx/>
              <a:buSzTx/>
              <a:buFontTx/>
              <a:buNone/>
              <a:tabLst/>
              <a:defRPr/>
            </a:pPr>
            <a:r>
              <a:rPr lang="ja-JP" altLang="en-US" sz="1200" b="0" dirty="0">
                <a:latin typeface="ＭＳ Ｐゴシック" panose="020B0600070205080204" pitchFamily="50" charset="-128"/>
                <a:ea typeface="ＭＳ Ｐゴシック" panose="020B0600070205080204" pitchFamily="50" charset="-128"/>
              </a:rPr>
              <a:t>余った洗口液を捨てることで、環境汚染につながりませんか？</a:t>
            </a:r>
            <a:endParaRPr lang="en-US" altLang="ja-JP" sz="1200" b="0" dirty="0">
              <a:latin typeface="ＭＳ Ｐゴシック" panose="020B0600070205080204" pitchFamily="50" charset="-128"/>
              <a:ea typeface="ＭＳ Ｐゴシック" panose="020B0600070205080204" pitchFamily="50" charset="-128"/>
            </a:endParaRPr>
          </a:p>
          <a:p>
            <a:pPr marL="0" marR="0" lvl="0" indent="0" algn="l" defTabSz="914400" rtl="0" eaLnBrk="0" fontAlgn="base" latinLnBrk="0" hangingPunct="0">
              <a:lnSpc>
                <a:spcPct val="150000"/>
              </a:lnSpc>
              <a:spcBef>
                <a:spcPts val="0"/>
              </a:spcBef>
              <a:spcAft>
                <a:spcPct val="0"/>
              </a:spcAft>
              <a:buClrTx/>
              <a:buSzTx/>
              <a:buFontTx/>
              <a:buNone/>
              <a:tabLst/>
              <a:defRPr/>
            </a:pPr>
            <a:endParaRPr lang="en-US" altLang="ja-JP" sz="1200" b="0" dirty="0">
              <a:latin typeface="ＭＳ Ｐゴシック" panose="020B0600070205080204" pitchFamily="50" charset="-128"/>
              <a:ea typeface="ＭＳ Ｐゴシック" panose="020B0600070205080204" pitchFamily="50" charset="-128"/>
            </a:endParaRPr>
          </a:p>
          <a:p>
            <a:pPr marL="0" marR="0" lvl="0" indent="0" algn="l" defTabSz="914400" rtl="0" eaLnBrk="0" fontAlgn="base" latinLnBrk="0" hangingPunct="0">
              <a:lnSpc>
                <a:spcPct val="150000"/>
              </a:lnSpc>
              <a:spcBef>
                <a:spcPts val="0"/>
              </a:spcBef>
              <a:spcAft>
                <a:spcPct val="0"/>
              </a:spcAft>
              <a:buClrTx/>
              <a:buSzTx/>
              <a:buFontTx/>
              <a:buNone/>
              <a:tabLst/>
              <a:defRPr/>
            </a:pPr>
            <a:r>
              <a:rPr lang="ja-JP" altLang="en-US" b="0" dirty="0">
                <a:latin typeface="ＭＳ Ｐゴシック" panose="020B0600070205080204" pitchFamily="50" charset="-128"/>
                <a:ea typeface="ＭＳ Ｐゴシック" panose="020B0600070205080204" pitchFamily="50" charset="-128"/>
              </a:rPr>
              <a:t>洗口液を捨てることで環境汚染となることはありません。</a:t>
            </a:r>
            <a:endParaRPr lang="en-US" altLang="ja-JP" b="0" dirty="0">
              <a:latin typeface="ＭＳ Ｐゴシック" panose="020B0600070205080204" pitchFamily="50" charset="-128"/>
              <a:ea typeface="ＭＳ Ｐゴシック" panose="020B0600070205080204" pitchFamily="50" charset="-128"/>
            </a:endParaRPr>
          </a:p>
          <a:p>
            <a:pPr marL="0" marR="0" lvl="0" indent="0" algn="l" defTabSz="914400" rtl="0" eaLnBrk="0" fontAlgn="base" latinLnBrk="0" hangingPunct="0">
              <a:lnSpc>
                <a:spcPct val="150000"/>
              </a:lnSpc>
              <a:spcBef>
                <a:spcPts val="0"/>
              </a:spcBef>
              <a:spcAft>
                <a:spcPct val="0"/>
              </a:spcAft>
              <a:buClrTx/>
              <a:buSzTx/>
              <a:buFontTx/>
              <a:buNone/>
              <a:tabLst/>
              <a:defRPr/>
            </a:pPr>
            <a:r>
              <a:rPr lang="ja-JP" altLang="en-US" b="0" dirty="0">
                <a:latin typeface="ＭＳ Ｐゴシック" panose="020B0600070205080204" pitchFamily="50" charset="-128"/>
                <a:ea typeface="ＭＳ Ｐゴシック" panose="020B0600070205080204" pitchFamily="50" charset="-128"/>
              </a:rPr>
              <a:t>水質汚濁防止法では、フッ素及びその化合物の排水基準を</a:t>
            </a:r>
            <a:r>
              <a:rPr lang="en-US" altLang="ja-JP" b="0" dirty="0">
                <a:latin typeface="ＭＳ Ｐゴシック" panose="020B0600070205080204" pitchFamily="50" charset="-128"/>
                <a:ea typeface="ＭＳ Ｐゴシック" panose="020B0600070205080204" pitchFamily="50" charset="-128"/>
              </a:rPr>
              <a:t>8ppm</a:t>
            </a:r>
            <a:r>
              <a:rPr lang="ja-JP" altLang="en-US" b="0" dirty="0">
                <a:latin typeface="ＭＳ Ｐゴシック" panose="020B0600070205080204" pitchFamily="50" charset="-128"/>
                <a:ea typeface="ＭＳ Ｐゴシック" panose="020B0600070205080204" pitchFamily="50" charset="-128"/>
              </a:rPr>
              <a:t>以下（海域に排出の場合は</a:t>
            </a:r>
            <a:r>
              <a:rPr lang="en-US" altLang="ja-JP" b="0" dirty="0">
                <a:latin typeface="ＭＳ Ｐゴシック" panose="020B0600070205080204" pitchFamily="50" charset="-128"/>
                <a:ea typeface="ＭＳ Ｐゴシック" panose="020B0600070205080204" pitchFamily="50" charset="-128"/>
              </a:rPr>
              <a:t>15ppm</a:t>
            </a:r>
            <a:r>
              <a:rPr lang="ja-JP" altLang="en-US" b="0" dirty="0">
                <a:latin typeface="ＭＳ Ｐゴシック" panose="020B0600070205080204" pitchFamily="50" charset="-128"/>
                <a:ea typeface="ＭＳ Ｐゴシック" panose="020B0600070205080204" pitchFamily="50" charset="-128"/>
              </a:rPr>
              <a:t>以下）としています。</a:t>
            </a:r>
            <a:endParaRPr lang="en-US" altLang="ja-JP" b="0" dirty="0">
              <a:latin typeface="ＭＳ Ｐゴシック" panose="020B0600070205080204" pitchFamily="50" charset="-128"/>
              <a:ea typeface="ＭＳ Ｐゴシック" panose="020B0600070205080204" pitchFamily="50" charset="-128"/>
            </a:endParaRPr>
          </a:p>
          <a:p>
            <a:pPr marL="0" marR="0" lvl="0" indent="0" algn="l" defTabSz="914400" rtl="0" eaLnBrk="0" fontAlgn="base" latinLnBrk="0" hangingPunct="0">
              <a:lnSpc>
                <a:spcPct val="150000"/>
              </a:lnSpc>
              <a:spcBef>
                <a:spcPts val="0"/>
              </a:spcBef>
              <a:spcAft>
                <a:spcPct val="0"/>
              </a:spcAft>
              <a:buClrTx/>
              <a:buSzTx/>
              <a:buFontTx/>
              <a:buNone/>
              <a:tabLst/>
              <a:defRPr/>
            </a:pPr>
            <a:r>
              <a:rPr lang="ja-JP" altLang="en-US" b="0" dirty="0">
                <a:latin typeface="ＭＳ Ｐゴシック" panose="020B0600070205080204" pitchFamily="50" charset="-128"/>
                <a:ea typeface="ＭＳ Ｐゴシック" panose="020B0600070205080204" pitchFamily="50" charset="-128"/>
              </a:rPr>
              <a:t>新潟県の調査によると、フッ化物洗口液を廃棄した後の総排水口のフッ素イオン濃度は、最高で</a:t>
            </a:r>
            <a:r>
              <a:rPr lang="en-US" altLang="ja-JP" b="0" dirty="0">
                <a:latin typeface="ＭＳ Ｐゴシック" panose="020B0600070205080204" pitchFamily="50" charset="-128"/>
                <a:ea typeface="ＭＳ Ｐゴシック" panose="020B0600070205080204" pitchFamily="50" charset="-128"/>
              </a:rPr>
              <a:t>0.2ppm</a:t>
            </a:r>
            <a:r>
              <a:rPr lang="ja-JP" altLang="en-US" b="0" dirty="0">
                <a:latin typeface="ＭＳ Ｐゴシック" panose="020B0600070205080204" pitchFamily="50" charset="-128"/>
                <a:ea typeface="ＭＳ Ｐゴシック" panose="020B0600070205080204" pitchFamily="50" charset="-128"/>
              </a:rPr>
              <a:t>程度という結果が出ています。　</a:t>
            </a:r>
          </a:p>
          <a:p>
            <a:pPr>
              <a:lnSpc>
                <a:spcPct val="150000"/>
              </a:lnSpc>
              <a:spcBef>
                <a:spcPts val="0"/>
              </a:spcBef>
            </a:pPr>
            <a:endParaRPr kumimoji="1" lang="ja-JP" altLang="en-US"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48971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a:extLst>
              <a:ext uri="{FF2B5EF4-FFF2-40B4-BE49-F238E27FC236}">
                <a16:creationId xmlns:a16="http://schemas.microsoft.com/office/drawing/2014/main" xmlns="" id="{94C6501F-72DC-43E5-A619-D081A3757CFD}"/>
              </a:ext>
            </a:extLst>
          </p:cNvPr>
          <p:cNvSpPr>
            <a:spLocks noGrp="1" noRot="1" noChangeAspect="1" noChangeArrowheads="1" noTextEdit="1"/>
          </p:cNvSpPr>
          <p:nvPr>
            <p:ph type="sldImg"/>
          </p:nvPr>
        </p:nvSpPr>
        <p:spPr bwMode="auto">
          <a:xfrm>
            <a:off x="1246188" y="1279525"/>
            <a:ext cx="4606925"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a:extLst>
              <a:ext uri="{FF2B5EF4-FFF2-40B4-BE49-F238E27FC236}">
                <a16:creationId xmlns:a16="http://schemas.microsoft.com/office/drawing/2014/main" xmlns="" id="{9BD44925-DB45-4A4F-8543-F19CFC21A75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ja-JP" altLang="en-US" dirty="0">
                <a:latin typeface="ＭＳ Ｐゴシック" panose="020B0600070205080204" pitchFamily="50" charset="-128"/>
                <a:ea typeface="ＭＳ Ｐゴシック" panose="020B0600070205080204" pitchFamily="50" charset="-128"/>
              </a:rPr>
              <a:t>令和元年度の三重県の市町別の</a:t>
            </a:r>
            <a:r>
              <a:rPr lang="en-US" altLang="ja-JP" dirty="0">
                <a:latin typeface="ＭＳ Ｐゴシック" panose="020B0600070205080204" pitchFamily="50" charset="-128"/>
                <a:ea typeface="ＭＳ Ｐゴシック" panose="020B0600070205080204" pitchFamily="50" charset="-128"/>
              </a:rPr>
              <a:t>DMFT</a:t>
            </a:r>
            <a:r>
              <a:rPr lang="ja-JP" altLang="en-US" dirty="0">
                <a:latin typeface="ＭＳ Ｐゴシック" panose="020B0600070205080204" pitchFamily="50" charset="-128"/>
                <a:ea typeface="ＭＳ Ｐゴシック" panose="020B0600070205080204" pitchFamily="50" charset="-128"/>
              </a:rPr>
              <a:t>指数です。</a:t>
            </a:r>
            <a:endParaRPr lang="en-US" altLang="ja-JP" dirty="0">
              <a:latin typeface="ＭＳ Ｐゴシック" panose="020B0600070205080204" pitchFamily="50" charset="-128"/>
              <a:ea typeface="ＭＳ Ｐゴシック" panose="020B0600070205080204" pitchFamily="50" charset="-128"/>
            </a:endParaRPr>
          </a:p>
          <a:p>
            <a:pPr marL="0" marR="0" lvl="0" indent="0" algn="l" defTabSz="914400" rtl="0" eaLnBrk="1" fontAlgn="base" latinLnBrk="0" hangingPunct="1">
              <a:lnSpc>
                <a:spcPct val="150000"/>
              </a:lnSpc>
              <a:spcBef>
                <a:spcPct val="0"/>
              </a:spcBef>
              <a:spcAft>
                <a:spcPct val="0"/>
              </a:spcAft>
              <a:buClrTx/>
              <a:buSzTx/>
              <a:buFontTx/>
              <a:buNone/>
              <a:tabLst/>
              <a:defRPr/>
            </a:pPr>
            <a:r>
              <a:rPr lang="ja-JP" altLang="en-US" dirty="0">
                <a:latin typeface="ＭＳ Ｐゴシック" panose="020B0600070205080204" pitchFamily="50" charset="-128"/>
                <a:ea typeface="ＭＳ Ｐゴシック" panose="020B0600070205080204" pitchFamily="50" charset="-128"/>
              </a:rPr>
              <a:t>文部科学省による全国の</a:t>
            </a:r>
            <a:r>
              <a:rPr lang="en-US" altLang="ja-JP" dirty="0">
                <a:latin typeface="ＭＳ Ｐゴシック" panose="020B0600070205080204" pitchFamily="50" charset="-128"/>
                <a:ea typeface="ＭＳ Ｐゴシック" panose="020B0600070205080204" pitchFamily="50" charset="-128"/>
              </a:rPr>
              <a:t>DMFT</a:t>
            </a:r>
            <a:r>
              <a:rPr lang="ja-JP" altLang="en-US" dirty="0">
                <a:latin typeface="ＭＳ Ｐゴシック" panose="020B0600070205080204" pitchFamily="50" charset="-128"/>
                <a:ea typeface="ＭＳ Ｐゴシック" panose="020B0600070205080204" pitchFamily="50" charset="-128"/>
              </a:rPr>
              <a:t>指数は</a:t>
            </a:r>
            <a:r>
              <a:rPr lang="en-US" altLang="ja-JP" dirty="0">
                <a:latin typeface="ＭＳ Ｐゴシック" panose="020B0600070205080204" pitchFamily="50" charset="-128"/>
                <a:ea typeface="ＭＳ Ｐゴシック" panose="020B0600070205080204" pitchFamily="50" charset="-128"/>
              </a:rPr>
              <a:t>0.70</a:t>
            </a:r>
            <a:r>
              <a:rPr lang="ja-JP" altLang="en-US" dirty="0">
                <a:latin typeface="ＭＳ Ｐゴシック" panose="020B0600070205080204" pitchFamily="50" charset="-128"/>
                <a:ea typeface="ＭＳ Ｐゴシック" panose="020B0600070205080204" pitchFamily="50" charset="-128"/>
              </a:rPr>
              <a:t>に</a:t>
            </a:r>
            <a:r>
              <a:rPr lang="ja-JP" altLang="en-US" dirty="0" smtClean="0">
                <a:latin typeface="ＭＳ Ｐゴシック" panose="020B0600070205080204" pitchFamily="50" charset="-128"/>
                <a:ea typeface="ＭＳ Ｐゴシック" panose="020B0600070205080204" pitchFamily="50" charset="-128"/>
              </a:rPr>
              <a:t>対し、三重県</a:t>
            </a:r>
            <a:r>
              <a:rPr lang="ja-JP" altLang="en-US" dirty="0">
                <a:latin typeface="ＭＳ Ｐゴシック" panose="020B0600070205080204" pitchFamily="50" charset="-128"/>
                <a:ea typeface="ＭＳ Ｐゴシック" panose="020B0600070205080204" pitchFamily="50" charset="-128"/>
              </a:rPr>
              <a:t>は</a:t>
            </a:r>
            <a:r>
              <a:rPr lang="en-US" altLang="ja-JP" dirty="0">
                <a:latin typeface="ＭＳ Ｐゴシック" panose="020B0600070205080204" pitchFamily="50" charset="-128"/>
                <a:ea typeface="ＭＳ Ｐゴシック" panose="020B0600070205080204" pitchFamily="50" charset="-128"/>
              </a:rPr>
              <a:t>0.86</a:t>
            </a:r>
            <a:r>
              <a:rPr lang="ja-JP" altLang="en-US" dirty="0">
                <a:latin typeface="ＭＳ Ｐゴシック" panose="020B0600070205080204" pitchFamily="50" charset="-128"/>
                <a:ea typeface="ＭＳ Ｐゴシック" panose="020B0600070205080204" pitchFamily="50" charset="-128"/>
              </a:rPr>
              <a:t>です。</a:t>
            </a:r>
            <a:endParaRPr lang="en-US" altLang="ja-JP" dirty="0">
              <a:latin typeface="ＭＳ Ｐゴシック" panose="020B0600070205080204" pitchFamily="50" charset="-128"/>
              <a:ea typeface="ＭＳ Ｐゴシック" panose="020B0600070205080204" pitchFamily="50" charset="-128"/>
            </a:endParaRPr>
          </a:p>
          <a:p>
            <a:pPr eaLnBrk="1" hangingPunct="1">
              <a:lnSpc>
                <a:spcPct val="150000"/>
              </a:lnSpc>
              <a:spcBef>
                <a:spcPct val="0"/>
              </a:spcBef>
            </a:pPr>
            <a:r>
              <a:rPr lang="ja-JP" altLang="en-US" dirty="0">
                <a:latin typeface="ＭＳ Ｐゴシック" panose="020B0600070205080204" pitchFamily="50" charset="-128"/>
                <a:ea typeface="ＭＳ Ｐゴシック" panose="020B0600070205080204" pitchFamily="50" charset="-128"/>
              </a:rPr>
              <a:t>三重県の中</a:t>
            </a:r>
            <a:r>
              <a:rPr lang="ja-JP" altLang="en-US" dirty="0" smtClean="0">
                <a:latin typeface="ＭＳ Ｐゴシック" panose="020B0600070205080204" pitchFamily="50" charset="-128"/>
                <a:ea typeface="ＭＳ Ｐゴシック" panose="020B0600070205080204" pitchFamily="50" charset="-128"/>
              </a:rPr>
              <a:t>でも、全国</a:t>
            </a:r>
            <a:r>
              <a:rPr lang="ja-JP" altLang="en-US" dirty="0">
                <a:latin typeface="ＭＳ Ｐゴシック" panose="020B0600070205080204" pitchFamily="50" charset="-128"/>
                <a:ea typeface="ＭＳ Ｐゴシック" panose="020B0600070205080204" pitchFamily="50" charset="-128"/>
              </a:rPr>
              <a:t>平均よりも良い市町</a:t>
            </a:r>
            <a:r>
              <a:rPr lang="ja-JP" altLang="en-US" dirty="0" smtClean="0">
                <a:latin typeface="ＭＳ Ｐゴシック" panose="020B0600070205080204" pitchFamily="50" charset="-128"/>
                <a:ea typeface="ＭＳ Ｐゴシック" panose="020B0600070205080204" pitchFamily="50" charset="-128"/>
              </a:rPr>
              <a:t>が、</a:t>
            </a:r>
            <a:r>
              <a:rPr lang="en-US" altLang="ja-JP" dirty="0" smtClean="0">
                <a:latin typeface="ＭＳ Ｐゴシック" panose="020B0600070205080204" pitchFamily="50" charset="-128"/>
                <a:ea typeface="ＭＳ Ｐゴシック" panose="020B0600070205080204" pitchFamily="50" charset="-128"/>
              </a:rPr>
              <a:t>29</a:t>
            </a:r>
            <a:r>
              <a:rPr lang="ja-JP" altLang="en-US" dirty="0">
                <a:latin typeface="ＭＳ Ｐゴシック" panose="020B0600070205080204" pitchFamily="50" charset="-128"/>
                <a:ea typeface="ＭＳ Ｐゴシック" panose="020B0600070205080204" pitchFamily="50" charset="-128"/>
              </a:rPr>
              <a:t>市町中</a:t>
            </a:r>
            <a:r>
              <a:rPr lang="en-US" altLang="ja-JP" dirty="0">
                <a:latin typeface="ＭＳ Ｐゴシック" panose="020B0600070205080204" pitchFamily="50" charset="-128"/>
                <a:ea typeface="ＭＳ Ｐゴシック" panose="020B0600070205080204" pitchFamily="50" charset="-128"/>
              </a:rPr>
              <a:t>9</a:t>
            </a:r>
            <a:r>
              <a:rPr lang="ja-JP" altLang="en-US" dirty="0">
                <a:latin typeface="ＭＳ Ｐゴシック" panose="020B0600070205080204" pitchFamily="50" charset="-128"/>
                <a:ea typeface="ＭＳ Ｐゴシック" panose="020B0600070205080204" pitchFamily="50" charset="-128"/>
              </a:rPr>
              <a:t>市町ありました。</a:t>
            </a:r>
            <a:endParaRPr lang="en-US" altLang="ja-JP"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2514584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50000"/>
              </a:lnSpc>
              <a:spcBef>
                <a:spcPts val="0"/>
              </a:spcBef>
              <a:spcAft>
                <a:spcPct val="0"/>
              </a:spcAft>
              <a:buClrTx/>
              <a:buSzTx/>
              <a:buFontTx/>
              <a:buNone/>
              <a:tabLst/>
              <a:defRPr/>
            </a:pPr>
            <a:r>
              <a:rPr lang="ja-JP" altLang="en-US" sz="1200" b="0" dirty="0">
                <a:latin typeface="ＭＳ Ｐゴシック" panose="020B0600070205080204" pitchFamily="50" charset="-128"/>
                <a:ea typeface="ＭＳ Ｐゴシック" panose="020B0600070205080204" pitchFamily="50" charset="-128"/>
              </a:rPr>
              <a:t>フッ化物洗口は医療行為にあたりませんか？</a:t>
            </a:r>
            <a:endParaRPr lang="en-US" altLang="ja-JP" sz="1200" b="0" dirty="0">
              <a:latin typeface="ＭＳ Ｐゴシック" panose="020B0600070205080204" pitchFamily="50" charset="-128"/>
              <a:ea typeface="ＭＳ Ｐゴシック" panose="020B0600070205080204" pitchFamily="50" charset="-128"/>
            </a:endParaRPr>
          </a:p>
          <a:p>
            <a:pPr marL="0" marR="0" lvl="0" indent="0" algn="l" defTabSz="914400" rtl="0" eaLnBrk="0" fontAlgn="base" latinLnBrk="0" hangingPunct="0">
              <a:lnSpc>
                <a:spcPct val="150000"/>
              </a:lnSpc>
              <a:spcBef>
                <a:spcPts val="0"/>
              </a:spcBef>
              <a:spcAft>
                <a:spcPct val="0"/>
              </a:spcAft>
              <a:buClrTx/>
              <a:buSzTx/>
              <a:buFontTx/>
              <a:buNone/>
              <a:tabLst/>
              <a:defRPr/>
            </a:pPr>
            <a:endParaRPr lang="en-US" altLang="ja-JP" sz="1200" b="0" dirty="0">
              <a:latin typeface="ＭＳ Ｐゴシック" panose="020B0600070205080204" pitchFamily="50" charset="-128"/>
              <a:ea typeface="ＭＳ Ｐゴシック" panose="020B0600070205080204" pitchFamily="50" charset="-128"/>
            </a:endParaRPr>
          </a:p>
          <a:p>
            <a:pPr marL="0" marR="0" lvl="0" indent="0" algn="l" defTabSz="914400" rtl="0" eaLnBrk="0" fontAlgn="base" latinLnBrk="0" hangingPunct="0">
              <a:lnSpc>
                <a:spcPct val="150000"/>
              </a:lnSpc>
              <a:spcBef>
                <a:spcPts val="0"/>
              </a:spcBef>
              <a:spcAft>
                <a:spcPct val="0"/>
              </a:spcAft>
              <a:buClrTx/>
              <a:buSzTx/>
              <a:buFontTx/>
              <a:buNone/>
              <a:tabLst/>
              <a:defRPr/>
            </a:pPr>
            <a:r>
              <a:rPr lang="ja-JP" altLang="en-US" b="0" dirty="0">
                <a:latin typeface="ＭＳ Ｐゴシック" panose="020B0600070205080204" pitchFamily="50" charset="-128"/>
                <a:ea typeface="ＭＳ Ｐゴシック" panose="020B0600070205080204" pitchFamily="50" charset="-128"/>
              </a:rPr>
              <a:t>保育所・幼稚園、学校等でむし歯予防のために行うフッ化物洗口は医療行為ではありません。</a:t>
            </a:r>
            <a:endParaRPr lang="en-US" altLang="ja-JP" b="0" dirty="0">
              <a:latin typeface="ＭＳ Ｐゴシック" panose="020B0600070205080204" pitchFamily="50" charset="-128"/>
              <a:ea typeface="ＭＳ Ｐゴシック" panose="020B0600070205080204" pitchFamily="50" charset="-128"/>
            </a:endParaRPr>
          </a:p>
          <a:p>
            <a:pPr marL="0" marR="0" lvl="0" indent="0" algn="l" defTabSz="914400" rtl="0" eaLnBrk="0" fontAlgn="base" latinLnBrk="0" hangingPunct="0">
              <a:lnSpc>
                <a:spcPct val="150000"/>
              </a:lnSpc>
              <a:spcBef>
                <a:spcPts val="0"/>
              </a:spcBef>
              <a:spcAft>
                <a:spcPct val="0"/>
              </a:spcAft>
              <a:buClrTx/>
              <a:buSzTx/>
              <a:buFontTx/>
              <a:buNone/>
              <a:tabLst/>
              <a:defRPr/>
            </a:pPr>
            <a:r>
              <a:rPr lang="ja-JP" altLang="en-US" b="0" dirty="0">
                <a:latin typeface="ＭＳ Ｐゴシック" panose="020B0600070205080204" pitchFamily="50" charset="-128"/>
                <a:ea typeface="ＭＳ Ｐゴシック" panose="020B0600070205080204" pitchFamily="50" charset="-128"/>
              </a:rPr>
              <a:t>フッ化物洗口は学校保健安全法において、学校における保健管理の一環として、事後措置の中に含まれる予防処置です。</a:t>
            </a:r>
            <a:endParaRPr lang="en-US" altLang="ja-JP" b="0" dirty="0">
              <a:latin typeface="ＭＳ Ｐゴシック" panose="020B0600070205080204" pitchFamily="50" charset="-128"/>
              <a:ea typeface="ＭＳ Ｐゴシック" panose="020B0600070205080204" pitchFamily="50" charset="-128"/>
            </a:endParaRPr>
          </a:p>
          <a:p>
            <a:pPr marL="0" marR="0" lvl="0" indent="0" algn="l" defTabSz="914400" rtl="0" eaLnBrk="0" fontAlgn="base" latinLnBrk="0" hangingPunct="0">
              <a:lnSpc>
                <a:spcPct val="150000"/>
              </a:lnSpc>
              <a:spcBef>
                <a:spcPts val="0"/>
              </a:spcBef>
              <a:spcAft>
                <a:spcPct val="0"/>
              </a:spcAft>
              <a:buClrTx/>
              <a:buSzTx/>
              <a:buFontTx/>
              <a:buNone/>
              <a:tabLst/>
              <a:defRPr/>
            </a:pPr>
            <a:r>
              <a:rPr lang="ja-JP" altLang="en-US" b="0" dirty="0">
                <a:latin typeface="ＭＳ Ｐゴシック" panose="020B0600070205080204" pitchFamily="50" charset="-128"/>
                <a:ea typeface="ＭＳ Ｐゴシック" panose="020B0600070205080204" pitchFamily="50" charset="-128"/>
              </a:rPr>
              <a:t>フッ化物の入った水を学校で調製することについても、薬事法及び薬剤師法ともに抵触せず、学校現場で行うことができます。</a:t>
            </a:r>
            <a:endParaRPr lang="en-US" altLang="ja-JP" b="0" dirty="0">
              <a:latin typeface="ＭＳ Ｐゴシック" panose="020B0600070205080204" pitchFamily="50" charset="-128"/>
              <a:ea typeface="ＭＳ Ｐゴシック" panose="020B0600070205080204" pitchFamily="50" charset="-128"/>
            </a:endParaRPr>
          </a:p>
          <a:p>
            <a:pPr marL="0" marR="0" lvl="0" indent="0" algn="l" defTabSz="914400" rtl="0" eaLnBrk="0" fontAlgn="base" latinLnBrk="0" hangingPunct="0">
              <a:lnSpc>
                <a:spcPct val="150000"/>
              </a:lnSpc>
              <a:spcBef>
                <a:spcPts val="0"/>
              </a:spcBef>
              <a:spcAft>
                <a:spcPct val="0"/>
              </a:spcAft>
              <a:buClrTx/>
              <a:buSzTx/>
              <a:buFontTx/>
              <a:buNone/>
              <a:tabLst/>
              <a:defRPr/>
            </a:pPr>
            <a:r>
              <a:rPr lang="ja-JP" altLang="en-US" b="0" dirty="0">
                <a:latin typeface="ＭＳ Ｐゴシック" panose="020B0600070205080204" pitchFamily="50" charset="-128"/>
                <a:ea typeface="ＭＳ Ｐゴシック" panose="020B0600070205080204" pitchFamily="50" charset="-128"/>
              </a:rPr>
              <a:t>これらについては国会で答弁されており結論が出ています。</a:t>
            </a:r>
          </a:p>
          <a:p>
            <a:pPr>
              <a:lnSpc>
                <a:spcPct val="150000"/>
              </a:lnSpc>
              <a:spcBef>
                <a:spcPts val="0"/>
              </a:spcBef>
            </a:pPr>
            <a:endParaRPr kumimoji="1" lang="ja-JP" altLang="en-US"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7386596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50000"/>
              </a:lnSpc>
              <a:spcBef>
                <a:spcPts val="0"/>
              </a:spcBef>
              <a:spcAft>
                <a:spcPct val="0"/>
              </a:spcAft>
              <a:buClrTx/>
              <a:buSzTx/>
              <a:buFontTx/>
              <a:buNone/>
              <a:tabLst/>
              <a:defRPr/>
            </a:pPr>
            <a:r>
              <a:rPr lang="ja-JP" altLang="en-US" sz="1200" b="0" dirty="0">
                <a:latin typeface="ＭＳ Ｐゴシック" panose="020B0600070205080204" pitchFamily="50" charset="-128"/>
                <a:ea typeface="ＭＳ Ｐゴシック" panose="020B0600070205080204" pitchFamily="50" charset="-128"/>
              </a:rPr>
              <a:t>フッ化物洗口を集団で実施すると、なぜ有効なのですか？</a:t>
            </a:r>
            <a:endParaRPr lang="en-US" altLang="ja-JP" sz="1200" b="0" dirty="0">
              <a:latin typeface="ＭＳ Ｐゴシック" panose="020B0600070205080204" pitchFamily="50" charset="-128"/>
              <a:ea typeface="ＭＳ Ｐゴシック" panose="020B0600070205080204" pitchFamily="50" charset="-128"/>
            </a:endParaRPr>
          </a:p>
          <a:p>
            <a:pPr marL="0" marR="0" lvl="0" indent="0" algn="l" defTabSz="914400" rtl="0" eaLnBrk="0" fontAlgn="base" latinLnBrk="0" hangingPunct="0">
              <a:lnSpc>
                <a:spcPct val="150000"/>
              </a:lnSpc>
              <a:spcBef>
                <a:spcPts val="0"/>
              </a:spcBef>
              <a:spcAft>
                <a:spcPct val="0"/>
              </a:spcAft>
              <a:buClrTx/>
              <a:buSzTx/>
              <a:buFontTx/>
              <a:buNone/>
              <a:tabLst/>
              <a:defRPr/>
            </a:pPr>
            <a:endParaRPr lang="en-US" altLang="ja-JP" sz="1200" b="0" dirty="0">
              <a:latin typeface="ＭＳ Ｐゴシック" panose="020B0600070205080204" pitchFamily="50" charset="-128"/>
              <a:ea typeface="ＭＳ Ｐゴシック" panose="020B0600070205080204" pitchFamily="50" charset="-128"/>
            </a:endParaRPr>
          </a:p>
          <a:p>
            <a:pPr marL="0" marR="0" lvl="0" indent="0" algn="l" defTabSz="914400" rtl="0" eaLnBrk="0" fontAlgn="base" latinLnBrk="0" hangingPunct="0">
              <a:lnSpc>
                <a:spcPct val="150000"/>
              </a:lnSpc>
              <a:spcBef>
                <a:spcPts val="0"/>
              </a:spcBef>
              <a:spcAft>
                <a:spcPct val="0"/>
              </a:spcAft>
              <a:buClrTx/>
              <a:buSzTx/>
              <a:buFontTx/>
              <a:buNone/>
              <a:tabLst/>
              <a:defRPr/>
            </a:pPr>
            <a:r>
              <a:rPr lang="ja-JP" altLang="en-US" b="0" dirty="0">
                <a:latin typeface="ＭＳ Ｐゴシック" panose="020B0600070205080204" pitchFamily="50" charset="-128"/>
                <a:ea typeface="ＭＳ Ｐゴシック" panose="020B0600070205080204" pitchFamily="50" charset="-128"/>
              </a:rPr>
              <a:t>むし歯はほとんどの人が経験する疾患であることから、社会全体として予防を図っていくことが重要です。</a:t>
            </a:r>
            <a:endParaRPr lang="en-US" altLang="ja-JP" b="0" dirty="0">
              <a:latin typeface="ＭＳ Ｐゴシック" panose="020B0600070205080204" pitchFamily="50" charset="-128"/>
              <a:ea typeface="ＭＳ Ｐゴシック" panose="020B0600070205080204" pitchFamily="50" charset="-128"/>
            </a:endParaRPr>
          </a:p>
          <a:p>
            <a:pPr marL="0" marR="0" lvl="0" indent="0" algn="l" defTabSz="914400" rtl="0" eaLnBrk="0" fontAlgn="base" latinLnBrk="0" hangingPunct="0">
              <a:lnSpc>
                <a:spcPct val="150000"/>
              </a:lnSpc>
              <a:spcBef>
                <a:spcPts val="0"/>
              </a:spcBef>
              <a:spcAft>
                <a:spcPct val="0"/>
              </a:spcAft>
              <a:buClrTx/>
              <a:buSzTx/>
              <a:buFontTx/>
              <a:buNone/>
              <a:tabLst/>
              <a:defRPr/>
            </a:pPr>
            <a:r>
              <a:rPr lang="ja-JP" altLang="en-US" b="0" dirty="0">
                <a:latin typeface="ＭＳ Ｐゴシック" panose="020B0600070205080204" pitchFamily="50" charset="-128"/>
                <a:ea typeface="ＭＳ Ｐゴシック" panose="020B0600070205080204" pitchFamily="50" charset="-128"/>
              </a:rPr>
              <a:t>特に、永久歯のむし歯予防に関しては、就学前から中学校卒業までの時期が最も効果的です。</a:t>
            </a:r>
            <a:endParaRPr lang="en-US" altLang="ja-JP" b="0" dirty="0">
              <a:latin typeface="ＭＳ Ｐゴシック" panose="020B0600070205080204" pitchFamily="50" charset="-128"/>
              <a:ea typeface="ＭＳ Ｐゴシック" panose="020B0600070205080204" pitchFamily="50" charset="-128"/>
            </a:endParaRPr>
          </a:p>
          <a:p>
            <a:pPr marL="0" marR="0" lvl="0" indent="0" algn="l" defTabSz="914400" rtl="0" eaLnBrk="0" fontAlgn="base" latinLnBrk="0" hangingPunct="0">
              <a:lnSpc>
                <a:spcPct val="150000"/>
              </a:lnSpc>
              <a:spcBef>
                <a:spcPts val="0"/>
              </a:spcBef>
              <a:spcAft>
                <a:spcPct val="0"/>
              </a:spcAft>
              <a:buClrTx/>
              <a:buSzTx/>
              <a:buFontTx/>
              <a:buNone/>
              <a:tabLst/>
              <a:defRPr/>
            </a:pPr>
            <a:r>
              <a:rPr lang="ja-JP" altLang="en-US" b="0" dirty="0">
                <a:latin typeface="ＭＳ Ｐゴシック" panose="020B0600070205080204" pitchFamily="50" charset="-128"/>
                <a:ea typeface="ＭＳ Ｐゴシック" panose="020B0600070205080204" pitchFamily="50" charset="-128"/>
              </a:rPr>
              <a:t>また、一度できてしまったむし歯は決して元の健康な歯に戻すことはできないので、発生しやすい時期にしっかり予防しておくことが大切です。</a:t>
            </a:r>
            <a:endParaRPr lang="en-US" altLang="ja-JP" b="0" dirty="0">
              <a:latin typeface="ＭＳ Ｐゴシック" panose="020B0600070205080204" pitchFamily="50" charset="-128"/>
              <a:ea typeface="ＭＳ Ｐゴシック" panose="020B0600070205080204" pitchFamily="50" charset="-128"/>
            </a:endParaRPr>
          </a:p>
          <a:p>
            <a:pPr marL="0" marR="0" lvl="0" indent="0" algn="l" defTabSz="914400" rtl="0" eaLnBrk="0" fontAlgn="base" latinLnBrk="0" hangingPunct="0">
              <a:lnSpc>
                <a:spcPct val="150000"/>
              </a:lnSpc>
              <a:spcBef>
                <a:spcPts val="0"/>
              </a:spcBef>
              <a:spcAft>
                <a:spcPct val="0"/>
              </a:spcAft>
              <a:buClrTx/>
              <a:buSzTx/>
              <a:buFontTx/>
              <a:buNone/>
              <a:tabLst/>
              <a:defRPr/>
            </a:pPr>
            <a:r>
              <a:rPr lang="ja-JP" altLang="en-US" b="0" dirty="0">
                <a:latin typeface="ＭＳ Ｐゴシック" panose="020B0600070205080204" pitchFamily="50" charset="-128"/>
                <a:ea typeface="ＭＳ Ｐゴシック" panose="020B0600070205080204" pitchFamily="50" charset="-128"/>
              </a:rPr>
              <a:t>そのため、効果的なむし歯予防方法を継続的に実施できる集団によるフッ化物洗口が推奨されており、保育・教育施設で導入することにより地域全体の子どもたちに平等な効果がもたらされることが期待できます。また、今まで多くの施設でフッ化物洗口が行われていますが、集団で行うことは、健康教育との相乗効果によって、子どもたちの歯を大切にする意識を高め、自主性を育てることが期待されます。</a:t>
            </a:r>
          </a:p>
          <a:p>
            <a:pPr>
              <a:lnSpc>
                <a:spcPct val="150000"/>
              </a:lnSpc>
              <a:spcBef>
                <a:spcPts val="0"/>
              </a:spcBef>
            </a:pPr>
            <a:endParaRPr kumimoji="1" lang="ja-JP" altLang="en-US"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5941596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fontAlgn="base" hangingPunct="1">
              <a:lnSpc>
                <a:spcPct val="150000"/>
              </a:lnSpc>
              <a:spcBef>
                <a:spcPts val="0"/>
              </a:spcBef>
              <a:spcAft>
                <a:spcPct val="0"/>
              </a:spcAft>
              <a:buClr>
                <a:srgbClr val="5FD0AA"/>
              </a:buClr>
            </a:pPr>
            <a:r>
              <a:rPr lang="ja-JP" altLang="en-US" sz="1200" b="0" dirty="0">
                <a:latin typeface="ＭＳ Ｐゴシック" panose="020B0600070205080204" pitchFamily="50" charset="-128"/>
                <a:ea typeface="ＭＳ Ｐゴシック" panose="020B0600070205080204" pitchFamily="50" charset="-128"/>
              </a:rPr>
              <a:t>フッ化物洗口の必要性があれば、家庭の責任において、自主的に実施すればいいのではないですか？</a:t>
            </a:r>
            <a:endParaRPr lang="en-US" altLang="ja-JP" sz="1200" b="0" dirty="0">
              <a:latin typeface="ＭＳ Ｐゴシック" panose="020B0600070205080204" pitchFamily="50" charset="-128"/>
              <a:ea typeface="ＭＳ Ｐゴシック" panose="020B0600070205080204" pitchFamily="50" charset="-128"/>
            </a:endParaRPr>
          </a:p>
          <a:p>
            <a:pPr algn="just" eaLnBrk="1" fontAlgn="base" hangingPunct="1">
              <a:lnSpc>
                <a:spcPct val="150000"/>
              </a:lnSpc>
              <a:spcBef>
                <a:spcPts val="0"/>
              </a:spcBef>
              <a:spcAft>
                <a:spcPct val="0"/>
              </a:spcAft>
              <a:buClr>
                <a:srgbClr val="5FD0AA"/>
              </a:buClr>
            </a:pPr>
            <a:endParaRPr lang="en-US" altLang="ja-JP" b="0" dirty="0" smtClean="0">
              <a:latin typeface="ＭＳ Ｐゴシック" panose="020B0600070205080204" pitchFamily="50" charset="-128"/>
              <a:ea typeface="ＭＳ Ｐゴシック" panose="020B0600070205080204" pitchFamily="50" charset="-128"/>
            </a:endParaRPr>
          </a:p>
          <a:p>
            <a:pPr algn="just" eaLnBrk="1" fontAlgn="base" hangingPunct="1">
              <a:lnSpc>
                <a:spcPct val="150000"/>
              </a:lnSpc>
              <a:spcBef>
                <a:spcPts val="0"/>
              </a:spcBef>
              <a:spcAft>
                <a:spcPct val="0"/>
              </a:spcAft>
              <a:buClr>
                <a:srgbClr val="5FD0AA"/>
              </a:buClr>
            </a:pPr>
            <a:r>
              <a:rPr lang="ja-JP" altLang="en-US" b="0" dirty="0" smtClean="0">
                <a:latin typeface="ＭＳ Ｐゴシック" panose="020B0600070205080204" pitchFamily="50" charset="-128"/>
                <a:ea typeface="ＭＳ Ｐゴシック" panose="020B0600070205080204" pitchFamily="50" charset="-128"/>
              </a:rPr>
              <a:t>子ども</a:t>
            </a:r>
            <a:r>
              <a:rPr lang="ja-JP" altLang="en-US" b="0" dirty="0">
                <a:latin typeface="ＭＳ Ｐゴシック" panose="020B0600070205080204" pitchFamily="50" charset="-128"/>
                <a:ea typeface="ＭＳ Ｐゴシック" panose="020B0600070205080204" pitchFamily="50" charset="-128"/>
              </a:rPr>
              <a:t>のむし歯は、子どもを取り巻く生活環境や社会環境に影響を受けるため、地域社会で取り組むことが重要です。</a:t>
            </a:r>
            <a:endParaRPr lang="en-US" altLang="ja-JP" b="0" dirty="0">
              <a:latin typeface="ＭＳ Ｐゴシック" panose="020B0600070205080204" pitchFamily="50" charset="-128"/>
              <a:ea typeface="ＭＳ Ｐゴシック" panose="020B0600070205080204" pitchFamily="50" charset="-128"/>
            </a:endParaRPr>
          </a:p>
          <a:p>
            <a:pPr algn="just" eaLnBrk="1" fontAlgn="base" hangingPunct="1">
              <a:lnSpc>
                <a:spcPct val="150000"/>
              </a:lnSpc>
              <a:spcBef>
                <a:spcPts val="0"/>
              </a:spcBef>
              <a:spcAft>
                <a:spcPct val="0"/>
              </a:spcAft>
              <a:buClr>
                <a:srgbClr val="5FD0AA"/>
              </a:buClr>
            </a:pPr>
            <a:r>
              <a:rPr lang="ja-JP" altLang="en-US" b="0" dirty="0">
                <a:latin typeface="ＭＳ Ｐゴシック" panose="020B0600070205080204" pitchFamily="50" charset="-128"/>
                <a:ea typeface="ＭＳ Ｐゴシック" panose="020B0600070205080204" pitchFamily="50" charset="-128"/>
              </a:rPr>
              <a:t>集団でのフッ化物洗口を実施している保育所・幼稚園、学校等においては、どのような家庭の子どもでもむし歯予防に取り組むことができます。</a:t>
            </a:r>
            <a:endParaRPr lang="en-US" altLang="ja-JP" b="0" dirty="0">
              <a:latin typeface="ＭＳ Ｐゴシック" panose="020B0600070205080204" pitchFamily="50" charset="-128"/>
              <a:ea typeface="ＭＳ Ｐゴシック" panose="020B0600070205080204" pitchFamily="50" charset="-128"/>
            </a:endParaRPr>
          </a:p>
          <a:p>
            <a:pPr algn="just" eaLnBrk="1" fontAlgn="base" hangingPunct="1">
              <a:lnSpc>
                <a:spcPct val="150000"/>
              </a:lnSpc>
              <a:spcBef>
                <a:spcPts val="0"/>
              </a:spcBef>
              <a:spcAft>
                <a:spcPct val="0"/>
              </a:spcAft>
              <a:buClr>
                <a:srgbClr val="5FD0AA"/>
              </a:buClr>
            </a:pPr>
            <a:r>
              <a:rPr lang="ja-JP" altLang="en-US" b="0" dirty="0">
                <a:latin typeface="ＭＳ Ｐゴシック" panose="020B0600070205080204" pitchFamily="50" charset="-128"/>
                <a:ea typeface="ＭＳ Ｐゴシック" panose="020B0600070205080204" pitchFamily="50" charset="-128"/>
              </a:rPr>
              <a:t>子どものむし歯は、個人の対策だけでなく、生活環境や社会環境を改善することで減らすことができます。</a:t>
            </a:r>
          </a:p>
          <a:p>
            <a:pPr>
              <a:lnSpc>
                <a:spcPct val="150000"/>
              </a:lnSpc>
              <a:spcBef>
                <a:spcPts val="0"/>
              </a:spcBef>
            </a:pPr>
            <a:endParaRPr kumimoji="1" lang="ja-JP" altLang="en-US"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9998580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50000"/>
              </a:lnSpc>
              <a:spcBef>
                <a:spcPts val="0"/>
              </a:spcBef>
              <a:spcAft>
                <a:spcPct val="0"/>
              </a:spcAft>
              <a:buClrTx/>
              <a:buSzTx/>
              <a:buFontTx/>
              <a:buNone/>
              <a:tabLst/>
              <a:defRPr/>
            </a:pPr>
            <a:r>
              <a:rPr lang="ja-JP" altLang="en-US" sz="1200" b="0" spc="-30" dirty="0">
                <a:latin typeface="ＭＳ Ｐゴシック" panose="020B0600070205080204" pitchFamily="50" charset="-128"/>
                <a:ea typeface="ＭＳ Ｐゴシック" panose="020B0600070205080204" pitchFamily="50" charset="-128"/>
              </a:rPr>
              <a:t>夏休みや冬休み中は、フッ化物洗口をしなくてもいいですか？</a:t>
            </a:r>
            <a:endParaRPr lang="en-US" altLang="ja-JP" sz="1200" b="0" spc="-30" dirty="0">
              <a:latin typeface="ＭＳ Ｐゴシック" panose="020B0600070205080204" pitchFamily="50" charset="-128"/>
              <a:ea typeface="ＭＳ Ｐゴシック" panose="020B0600070205080204" pitchFamily="50" charset="-128"/>
            </a:endParaRPr>
          </a:p>
          <a:p>
            <a:pPr marL="0" marR="0" lvl="0" indent="0" algn="l" defTabSz="914400" rtl="0" eaLnBrk="0" fontAlgn="base" latinLnBrk="0" hangingPunct="0">
              <a:lnSpc>
                <a:spcPct val="150000"/>
              </a:lnSpc>
              <a:spcBef>
                <a:spcPts val="0"/>
              </a:spcBef>
              <a:spcAft>
                <a:spcPct val="0"/>
              </a:spcAft>
              <a:buClrTx/>
              <a:buSzTx/>
              <a:buFontTx/>
              <a:buNone/>
              <a:tabLst/>
              <a:defRPr/>
            </a:pPr>
            <a:endParaRPr lang="en-US" altLang="ja-JP" sz="1200" b="0" spc="-30" dirty="0">
              <a:latin typeface="ＭＳ Ｐゴシック" panose="020B0600070205080204" pitchFamily="50" charset="-128"/>
              <a:ea typeface="ＭＳ Ｐゴシック" panose="020B0600070205080204" pitchFamily="50" charset="-128"/>
            </a:endParaRPr>
          </a:p>
          <a:p>
            <a:pPr marL="0" marR="0" lvl="0" indent="0" algn="l" defTabSz="914400" rtl="0" eaLnBrk="0" fontAlgn="base" latinLnBrk="0" hangingPunct="0">
              <a:lnSpc>
                <a:spcPct val="150000"/>
              </a:lnSpc>
              <a:spcBef>
                <a:spcPts val="0"/>
              </a:spcBef>
              <a:spcAft>
                <a:spcPct val="0"/>
              </a:spcAft>
              <a:buClrTx/>
              <a:buSzTx/>
              <a:buFontTx/>
              <a:buNone/>
              <a:tabLst/>
              <a:defRPr/>
            </a:pPr>
            <a:r>
              <a:rPr lang="ja-JP" altLang="en-US" b="0" dirty="0">
                <a:latin typeface="ＭＳ Ｐゴシック" panose="020B0600070205080204" pitchFamily="50" charset="-128"/>
                <a:ea typeface="ＭＳ Ｐゴシック" panose="020B0600070205080204" pitchFamily="50" charset="-128"/>
              </a:rPr>
              <a:t>毎日の生活習慣が乱れることがなければ、急にむし歯になることはありません。</a:t>
            </a:r>
            <a:endParaRPr lang="en-US" altLang="ja-JP" b="0" dirty="0">
              <a:latin typeface="ＭＳ Ｐゴシック" panose="020B0600070205080204" pitchFamily="50" charset="-128"/>
              <a:ea typeface="ＭＳ Ｐゴシック" panose="020B0600070205080204" pitchFamily="50" charset="-128"/>
            </a:endParaRPr>
          </a:p>
          <a:p>
            <a:pPr marL="0" marR="0" lvl="0" indent="0" algn="l" defTabSz="914400" rtl="0" eaLnBrk="0" fontAlgn="base" latinLnBrk="0" hangingPunct="0">
              <a:lnSpc>
                <a:spcPct val="150000"/>
              </a:lnSpc>
              <a:spcBef>
                <a:spcPts val="0"/>
              </a:spcBef>
              <a:spcAft>
                <a:spcPct val="0"/>
              </a:spcAft>
              <a:buClrTx/>
              <a:buSzTx/>
              <a:buFontTx/>
              <a:buNone/>
              <a:tabLst/>
              <a:defRPr/>
            </a:pPr>
            <a:r>
              <a:rPr lang="ja-JP" altLang="en-US" b="0" dirty="0">
                <a:latin typeface="ＭＳ Ｐゴシック" panose="020B0600070205080204" pitchFamily="50" charset="-128"/>
                <a:ea typeface="ＭＳ Ｐゴシック" panose="020B0600070205080204" pitchFamily="50" charset="-128"/>
              </a:rPr>
              <a:t>休みの間を中断しても、年間を通じて行うことが大切です。</a:t>
            </a:r>
            <a:endParaRPr lang="en-US" altLang="ja-JP" b="0" dirty="0">
              <a:latin typeface="ＭＳ Ｐゴシック" panose="020B0600070205080204" pitchFamily="50" charset="-128"/>
              <a:ea typeface="ＭＳ Ｐゴシック" panose="020B0600070205080204" pitchFamily="50" charset="-128"/>
            </a:endParaRPr>
          </a:p>
          <a:p>
            <a:pPr marL="0" marR="0" lvl="0" indent="0" algn="l" defTabSz="914400" rtl="0" eaLnBrk="0" fontAlgn="base" latinLnBrk="0" hangingPunct="0">
              <a:lnSpc>
                <a:spcPct val="150000"/>
              </a:lnSpc>
              <a:spcBef>
                <a:spcPts val="0"/>
              </a:spcBef>
              <a:spcAft>
                <a:spcPct val="0"/>
              </a:spcAft>
              <a:buClrTx/>
              <a:buSzTx/>
              <a:buFontTx/>
              <a:buNone/>
              <a:tabLst/>
              <a:defRPr/>
            </a:pPr>
            <a:endParaRPr lang="en-US" altLang="ja-JP" b="0" dirty="0" smtClean="0">
              <a:latin typeface="ＭＳ Ｐゴシック" panose="020B0600070205080204" pitchFamily="50" charset="-128"/>
              <a:ea typeface="ＭＳ Ｐゴシック" panose="020B0600070205080204" pitchFamily="50" charset="-128"/>
            </a:endParaRPr>
          </a:p>
          <a:p>
            <a:pPr marL="0" marR="0" lvl="0" indent="0" algn="l" defTabSz="914400" rtl="0" eaLnBrk="0" fontAlgn="base" latinLnBrk="0" hangingPunct="0">
              <a:lnSpc>
                <a:spcPct val="150000"/>
              </a:lnSpc>
              <a:spcBef>
                <a:spcPts val="0"/>
              </a:spcBef>
              <a:spcAft>
                <a:spcPct val="0"/>
              </a:spcAft>
              <a:buClrTx/>
              <a:buSzTx/>
              <a:buFontTx/>
              <a:buNone/>
              <a:tabLst/>
              <a:defRPr/>
            </a:pPr>
            <a:endParaRPr lang="en-US" altLang="ja-JP" dirty="0">
              <a:latin typeface="ＭＳ Ｐゴシック" panose="020B0600070205080204" pitchFamily="50" charset="-128"/>
              <a:ea typeface="ＭＳ Ｐゴシック" panose="020B0600070205080204" pitchFamily="50" charset="-128"/>
            </a:endParaRPr>
          </a:p>
          <a:p>
            <a:pPr marL="0" marR="0" lvl="0" indent="0" algn="l" defTabSz="914400" rtl="0" eaLnBrk="0" fontAlgn="base" latinLnBrk="0" hangingPunct="0">
              <a:lnSpc>
                <a:spcPct val="150000"/>
              </a:lnSpc>
              <a:spcBef>
                <a:spcPts val="0"/>
              </a:spcBef>
              <a:spcAft>
                <a:spcPct val="0"/>
              </a:spcAft>
              <a:buClrTx/>
              <a:buSzTx/>
              <a:buFontTx/>
              <a:buNone/>
              <a:tabLst/>
              <a:defRPr/>
            </a:pPr>
            <a:endParaRPr lang="ja-JP" altLang="en-US" b="0" dirty="0">
              <a:latin typeface="ＭＳ Ｐゴシック" panose="020B0600070205080204" pitchFamily="50" charset="-128"/>
              <a:ea typeface="ＭＳ Ｐゴシック" panose="020B0600070205080204" pitchFamily="50" charset="-128"/>
            </a:endParaRPr>
          </a:p>
          <a:p>
            <a:pPr marL="0" marR="0" lvl="0" indent="0" algn="l" defTabSz="914400" rtl="0" eaLnBrk="0" fontAlgn="base" latinLnBrk="0" hangingPunct="0">
              <a:lnSpc>
                <a:spcPct val="150000"/>
              </a:lnSpc>
              <a:spcBef>
                <a:spcPts val="0"/>
              </a:spcBef>
              <a:spcAft>
                <a:spcPct val="0"/>
              </a:spcAft>
              <a:buClrTx/>
              <a:buSzTx/>
              <a:buFontTx/>
              <a:buNone/>
              <a:tabLst/>
              <a:defRPr/>
            </a:pPr>
            <a:r>
              <a:rPr lang="ja-JP" altLang="en-US" sz="1200" b="0" dirty="0">
                <a:latin typeface="ＭＳ Ｐゴシック" panose="020B0600070205080204" pitchFamily="50" charset="-128"/>
                <a:ea typeface="ＭＳ Ｐゴシック" panose="020B0600070205080204" pitchFamily="50" charset="-128"/>
              </a:rPr>
              <a:t>集団でフッ化物洗口を行うとき、参加を希望しない場合は　どうしたらよいですか？</a:t>
            </a:r>
            <a:endParaRPr lang="en-US" altLang="ja-JP" sz="1200" b="0" dirty="0">
              <a:latin typeface="ＭＳ Ｐゴシック" panose="020B0600070205080204" pitchFamily="50" charset="-128"/>
              <a:ea typeface="ＭＳ Ｐゴシック" panose="020B0600070205080204" pitchFamily="50" charset="-128"/>
            </a:endParaRPr>
          </a:p>
          <a:p>
            <a:pPr marL="0" marR="0" lvl="0" indent="0" algn="l" defTabSz="914400" rtl="0" eaLnBrk="0" fontAlgn="base" latinLnBrk="0" hangingPunct="0">
              <a:lnSpc>
                <a:spcPct val="150000"/>
              </a:lnSpc>
              <a:spcBef>
                <a:spcPts val="0"/>
              </a:spcBef>
              <a:spcAft>
                <a:spcPct val="0"/>
              </a:spcAft>
              <a:buClrTx/>
              <a:buSzTx/>
              <a:buFontTx/>
              <a:buNone/>
              <a:tabLst/>
              <a:defRPr/>
            </a:pPr>
            <a:endParaRPr lang="ja-JP" altLang="en-US" sz="1200" b="0" dirty="0">
              <a:latin typeface="ＭＳ Ｐゴシック" panose="020B0600070205080204" pitchFamily="50" charset="-128"/>
              <a:ea typeface="ＭＳ Ｐゴシック" panose="020B0600070205080204" pitchFamily="50" charset="-128"/>
            </a:endParaRPr>
          </a:p>
          <a:p>
            <a:pPr marL="0" marR="0" lvl="0" indent="0" algn="l" defTabSz="914400" rtl="0" eaLnBrk="0" fontAlgn="base" latinLnBrk="0" hangingPunct="0">
              <a:lnSpc>
                <a:spcPct val="150000"/>
              </a:lnSpc>
              <a:spcBef>
                <a:spcPts val="0"/>
              </a:spcBef>
              <a:spcAft>
                <a:spcPct val="0"/>
              </a:spcAft>
              <a:buClrTx/>
              <a:buSzTx/>
              <a:buFontTx/>
              <a:buNone/>
              <a:tabLst/>
              <a:defRPr/>
            </a:pPr>
            <a:r>
              <a:rPr lang="ja-JP" altLang="en-US" b="0" dirty="0">
                <a:latin typeface="ＭＳ Ｐゴシック" panose="020B0600070205080204" pitchFamily="50" charset="-128"/>
                <a:ea typeface="ＭＳ Ｐゴシック" panose="020B0600070205080204" pitchFamily="50" charset="-128"/>
              </a:rPr>
              <a:t>フッ化物洗口を実施する場合は、あらかじめ保護者の皆様に希望の有無を確認しますので、参加については自由に選択することができます</a:t>
            </a:r>
            <a:r>
              <a:rPr lang="ja-JP" altLang="en-US" b="0" dirty="0" smtClean="0">
                <a:latin typeface="ＭＳ Ｐゴシック" panose="020B0600070205080204" pitchFamily="50" charset="-128"/>
                <a:ea typeface="ＭＳ Ｐゴシック" panose="020B0600070205080204" pitchFamily="50" charset="-128"/>
              </a:rPr>
              <a:t>。フッ化物</a:t>
            </a:r>
            <a:r>
              <a:rPr lang="ja-JP" altLang="en-US" b="0" dirty="0">
                <a:latin typeface="ＭＳ Ｐゴシック" panose="020B0600070205080204" pitchFamily="50" charset="-128"/>
                <a:ea typeface="ＭＳ Ｐゴシック" panose="020B0600070205080204" pitchFamily="50" charset="-128"/>
              </a:rPr>
              <a:t>洗口に参加しないというご家庭の子どもについては水でうがいをする予定です。</a:t>
            </a:r>
          </a:p>
          <a:p>
            <a:pPr>
              <a:lnSpc>
                <a:spcPct val="150000"/>
              </a:lnSpc>
              <a:spcBef>
                <a:spcPts val="0"/>
              </a:spcBef>
            </a:pPr>
            <a:endParaRPr kumimoji="1" lang="ja-JP" altLang="en-US"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0322605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fontAlgn="base" hangingPunct="1">
              <a:lnSpc>
                <a:spcPct val="150000"/>
              </a:lnSpc>
              <a:spcBef>
                <a:spcPts val="0"/>
              </a:spcBef>
              <a:spcAft>
                <a:spcPct val="0"/>
              </a:spcAft>
              <a:buClr>
                <a:srgbClr val="5FD0AA"/>
              </a:buClr>
            </a:pPr>
            <a:r>
              <a:rPr lang="ja-JP" altLang="en-US" sz="1200" b="0" dirty="0">
                <a:latin typeface="ＭＳ Ｐゴシック" panose="020B0600070205080204" pitchFamily="50" charset="-128"/>
                <a:ea typeface="ＭＳ Ｐゴシック" panose="020B0600070205080204" pitchFamily="50" charset="-128"/>
              </a:rPr>
              <a:t>子どもたちのむし歯は年々減少しているのに、なぜフッ化物洗口を集団で行う必要があるのですか？</a:t>
            </a:r>
            <a:endParaRPr lang="en-US" altLang="ja-JP" sz="1200" b="0" dirty="0">
              <a:latin typeface="ＭＳ Ｐゴシック" panose="020B0600070205080204" pitchFamily="50" charset="-128"/>
              <a:ea typeface="ＭＳ Ｐゴシック" panose="020B0600070205080204" pitchFamily="50" charset="-128"/>
            </a:endParaRPr>
          </a:p>
          <a:p>
            <a:pPr algn="just" eaLnBrk="1" fontAlgn="base" hangingPunct="1">
              <a:lnSpc>
                <a:spcPct val="150000"/>
              </a:lnSpc>
              <a:spcBef>
                <a:spcPts val="0"/>
              </a:spcBef>
              <a:spcAft>
                <a:spcPct val="0"/>
              </a:spcAft>
              <a:buClr>
                <a:srgbClr val="5FD0AA"/>
              </a:buClr>
            </a:pPr>
            <a:endParaRPr lang="en-US" altLang="ja-JP" sz="1200" b="0" dirty="0">
              <a:latin typeface="ＭＳ Ｐゴシック" panose="020B0600070205080204" pitchFamily="50" charset="-128"/>
              <a:ea typeface="ＭＳ Ｐゴシック" panose="020B0600070205080204" pitchFamily="50" charset="-128"/>
            </a:endParaRPr>
          </a:p>
          <a:p>
            <a:pPr algn="just" eaLnBrk="1" fontAlgn="base" hangingPunct="1">
              <a:lnSpc>
                <a:spcPct val="150000"/>
              </a:lnSpc>
              <a:spcBef>
                <a:spcPts val="0"/>
              </a:spcBef>
              <a:spcAft>
                <a:spcPct val="0"/>
              </a:spcAft>
              <a:buClr>
                <a:srgbClr val="5FD0AA"/>
              </a:buClr>
            </a:pPr>
            <a:r>
              <a:rPr lang="ja-JP" altLang="en-US" b="0" dirty="0">
                <a:latin typeface="ＭＳ Ｐゴシック" panose="020B0600070205080204" pitchFamily="50" charset="-128"/>
                <a:ea typeface="ＭＳ Ｐゴシック" panose="020B0600070205080204" pitchFamily="50" charset="-128"/>
              </a:rPr>
              <a:t>子どものむし歯は減少しているものの、依然として罹患率の高い疾患です。むし歯は、取り巻く生活環境や社会環境に影響を受けるため、家庭でのむし歯予防の取組に加えて、地域社会で取り組むことが重要です。フッ化物洗口は、公衆衛生学的に優れたむし歯予防法で、集団で行うことで生活環境等にかかわらず、全ての子どものむし歯予防につながり、結果として健康格差の縮小につながります。</a:t>
            </a:r>
          </a:p>
          <a:p>
            <a:pPr>
              <a:lnSpc>
                <a:spcPct val="150000"/>
              </a:lnSpc>
              <a:spcBef>
                <a:spcPts val="0"/>
              </a:spcBef>
            </a:pPr>
            <a:endParaRPr kumimoji="1" lang="ja-JP" altLang="en-US"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3843729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spcBef>
                <a:spcPts val="0"/>
              </a:spcBef>
            </a:pPr>
            <a:r>
              <a:rPr lang="ja-JP" altLang="en-US" sz="1200" b="0" dirty="0">
                <a:latin typeface="ＭＳ Ｐゴシック" panose="020B0600070205080204" pitchFamily="50" charset="-128"/>
                <a:ea typeface="ＭＳ Ｐゴシック" panose="020B0600070205080204" pitchFamily="50" charset="-128"/>
              </a:rPr>
              <a:t>子どもの頃から歯と口の健康づくりに　取り組むことにより、生涯を通して健康で元気に暮らすことにつながります。</a:t>
            </a:r>
            <a:br>
              <a:rPr lang="ja-JP" altLang="en-US" sz="1200" b="0" dirty="0">
                <a:latin typeface="ＭＳ Ｐゴシック" panose="020B0600070205080204" pitchFamily="50" charset="-128"/>
                <a:ea typeface="ＭＳ Ｐゴシック" panose="020B0600070205080204" pitchFamily="50" charset="-128"/>
              </a:rPr>
            </a:br>
            <a:endParaRPr kumimoji="1" lang="ja-JP" altLang="en-US" b="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122672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50000"/>
              </a:lnSpc>
              <a:spcBef>
                <a:spcPts val="0"/>
              </a:spcBef>
              <a:spcAft>
                <a:spcPct val="0"/>
              </a:spcAft>
              <a:buClrTx/>
              <a:buSzTx/>
              <a:buFontTx/>
              <a:buNone/>
              <a:tabLst/>
              <a:defRPr/>
            </a:pPr>
            <a:r>
              <a:rPr kumimoji="1" lang="ja-JP" altLang="en-US" dirty="0">
                <a:latin typeface="ＭＳ Ｐゴシック" panose="020B0600070205080204" pitchFamily="50" charset="-128"/>
                <a:ea typeface="ＭＳ Ｐゴシック" panose="020B0600070205080204" pitchFamily="50" charset="-128"/>
              </a:rPr>
              <a:t>むし歯の原因は歯質、糖分、時間、細菌の</a:t>
            </a:r>
            <a:r>
              <a:rPr kumimoji="1" lang="en-US" altLang="ja-JP" dirty="0">
                <a:latin typeface="ＭＳ Ｐゴシック" panose="020B0600070205080204" pitchFamily="50" charset="-128"/>
                <a:ea typeface="ＭＳ Ｐゴシック" panose="020B0600070205080204" pitchFamily="50" charset="-128"/>
              </a:rPr>
              <a:t>4</a:t>
            </a:r>
            <a:r>
              <a:rPr kumimoji="1" lang="ja-JP" altLang="en-US" dirty="0">
                <a:latin typeface="ＭＳ Ｐゴシック" panose="020B0600070205080204" pitchFamily="50" charset="-128"/>
                <a:ea typeface="ＭＳ Ｐゴシック" panose="020B0600070205080204" pitchFamily="50" charset="-128"/>
              </a:rPr>
              <a:t>つが関係しています。</a:t>
            </a:r>
            <a:endParaRPr kumimoji="1"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endParaRPr kumimoji="1" lang="ja-JP" altLang="en-US"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5"/>
          </p:nvPr>
        </p:nvSpPr>
        <p:spPr/>
        <p:txBody>
          <a:bodyPr/>
          <a:lstStyle/>
          <a:p>
            <a:fld id="{0B36C928-56C7-4426-AB15-7F55B27729F7}" type="slidenum">
              <a:rPr lang="ja-JP" altLang="en-US" smtClean="0"/>
              <a:pPr/>
              <a:t>5</a:t>
            </a:fld>
            <a:endParaRPr lang="ja-JP" altLang="en-US"/>
          </a:p>
        </p:txBody>
      </p:sp>
    </p:spTree>
    <p:extLst>
      <p:ext uri="{BB962C8B-B14F-4D97-AF65-F5344CB8AC3E}">
        <p14:creationId xmlns:p14="http://schemas.microsoft.com/office/powerpoint/2010/main" val="2607167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spcBef>
                <a:spcPts val="0"/>
              </a:spcBef>
            </a:pPr>
            <a:r>
              <a:rPr lang="ja-JP" altLang="en-US" dirty="0" smtClean="0">
                <a:latin typeface="ＭＳ Ｐゴシック" panose="020B0600070205080204" pitchFamily="50" charset="-128"/>
                <a:ea typeface="ＭＳ Ｐゴシック" panose="020B0600070205080204" pitchFamily="50" charset="-128"/>
              </a:rPr>
              <a:t>むし歯予防には、従来</a:t>
            </a:r>
            <a:r>
              <a:rPr lang="ja-JP" altLang="en-US" dirty="0">
                <a:latin typeface="ＭＳ Ｐゴシック" panose="020B0600070205080204" pitchFamily="50" charset="-128"/>
                <a:ea typeface="ＭＳ Ｐゴシック" panose="020B0600070205080204" pitchFamily="50" charset="-128"/>
              </a:rPr>
              <a:t>から行われている正しい歯みがき</a:t>
            </a:r>
            <a:r>
              <a:rPr lang="ja-JP" altLang="en-US" dirty="0" smtClean="0">
                <a:latin typeface="ＭＳ Ｐゴシック" panose="020B0600070205080204" pitchFamily="50" charset="-128"/>
                <a:ea typeface="ＭＳ Ｐゴシック" panose="020B0600070205080204" pitchFamily="50" charset="-128"/>
              </a:rPr>
              <a:t>に</a:t>
            </a:r>
            <a:r>
              <a:rPr lang="ja-JP" altLang="en-US" dirty="0">
                <a:latin typeface="ＭＳ Ｐゴシック" panose="020B0600070205080204" pitchFamily="50" charset="-128"/>
                <a:ea typeface="ＭＳ Ｐゴシック" panose="020B0600070205080204" pitchFamily="50" charset="-128"/>
              </a:rPr>
              <a:t>も</a:t>
            </a:r>
            <a:r>
              <a:rPr lang="ja-JP" altLang="en-US" dirty="0" smtClean="0">
                <a:latin typeface="ＭＳ Ｐゴシック" panose="020B0600070205080204" pitchFamily="50" charset="-128"/>
                <a:ea typeface="ＭＳ Ｐゴシック" panose="020B0600070205080204" pitchFamily="50" charset="-128"/>
              </a:rPr>
              <a:t>効果</a:t>
            </a:r>
            <a:r>
              <a:rPr lang="ja-JP" altLang="en-US" dirty="0">
                <a:latin typeface="ＭＳ Ｐゴシック" panose="020B0600070205080204" pitchFamily="50" charset="-128"/>
                <a:ea typeface="ＭＳ Ｐゴシック" panose="020B0600070205080204" pitchFamily="50" charset="-128"/>
              </a:rPr>
              <a:t>があります</a:t>
            </a:r>
            <a:r>
              <a:rPr lang="ja-JP" altLang="en-US" dirty="0" smtClean="0">
                <a:latin typeface="ＭＳ Ｐゴシック" panose="020B0600070205080204" pitchFamily="50" charset="-128"/>
                <a:ea typeface="ＭＳ Ｐゴシック" panose="020B0600070205080204" pitchFamily="50" charset="-128"/>
              </a:rPr>
              <a:t>が、これ</a:t>
            </a:r>
            <a:r>
              <a:rPr lang="ja-JP" altLang="en-US" dirty="0">
                <a:latin typeface="ＭＳ Ｐゴシック" panose="020B0600070205080204" pitchFamily="50" charset="-128"/>
                <a:ea typeface="ＭＳ Ｐゴシック" panose="020B0600070205080204" pitchFamily="50" charset="-128"/>
              </a:rPr>
              <a:t>には限界があります。</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歯に</a:t>
            </a:r>
            <a:r>
              <a:rPr lang="ja-JP" altLang="en-US" dirty="0" smtClean="0">
                <a:latin typeface="ＭＳ Ｐゴシック" panose="020B0600070205080204" pitchFamily="50" charset="-128"/>
                <a:ea typeface="ＭＳ Ｐゴシック" panose="020B0600070205080204" pitchFamily="50" charset="-128"/>
              </a:rPr>
              <a:t>は、その形状によって、みがきやすい</a:t>
            </a:r>
            <a:r>
              <a:rPr lang="ja-JP" altLang="en-US" dirty="0">
                <a:latin typeface="ＭＳ Ｐゴシック" panose="020B0600070205080204" pitchFamily="50" charset="-128"/>
                <a:ea typeface="ＭＳ Ｐゴシック" panose="020B0600070205080204" pitchFamily="50" charset="-128"/>
              </a:rPr>
              <a:t>場所、ていねいに磨けばみがける場所、歯ブラシが届かない場所があります</a:t>
            </a:r>
            <a:r>
              <a:rPr lang="ja-JP" altLang="en-US" dirty="0" smtClean="0">
                <a:latin typeface="ＭＳ Ｐゴシック" panose="020B0600070205080204" pitchFamily="50" charset="-128"/>
                <a:ea typeface="ＭＳ Ｐゴシック" panose="020B0600070205080204" pitchFamily="50" charset="-128"/>
              </a:rPr>
              <a:t>。特</a:t>
            </a:r>
            <a:r>
              <a:rPr lang="ja-JP" altLang="en-US" dirty="0">
                <a:latin typeface="ＭＳ Ｐゴシック" panose="020B0600070205080204" pitchFamily="50" charset="-128"/>
                <a:ea typeface="ＭＳ Ｐゴシック" panose="020B0600070205080204" pitchFamily="50" charset="-128"/>
              </a:rPr>
              <a:t>に、奥歯の溝や</a:t>
            </a:r>
            <a:r>
              <a:rPr kumimoji="1" lang="ja-JP" altLang="en-US" dirty="0">
                <a:latin typeface="ＭＳ Ｐゴシック" panose="020B0600070205080204" pitchFamily="50" charset="-128"/>
                <a:ea typeface="ＭＳ Ｐゴシック" panose="020B0600070205080204" pitchFamily="50" charset="-128"/>
              </a:rPr>
              <a:t>歯と歯の間は</a:t>
            </a:r>
            <a:r>
              <a:rPr lang="ja-JP" altLang="en-US" dirty="0">
                <a:latin typeface="ＭＳ Ｐゴシック" panose="020B0600070205080204" pitchFamily="50" charset="-128"/>
                <a:ea typeface="ＭＳ Ｐゴシック" panose="020B0600070205080204" pitchFamily="50" charset="-128"/>
              </a:rPr>
              <a:t>歯ブラシの毛先が届きません。</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歯ブラシだけではむし歯予防に限界があります。</a:t>
            </a:r>
            <a:endParaRPr lang="en-US" altLang="ja-JP"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761674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50000"/>
              </a:lnSpc>
              <a:spcBef>
                <a:spcPts val="0"/>
              </a:spcBef>
              <a:spcAft>
                <a:spcPct val="0"/>
              </a:spcAft>
              <a:buClrTx/>
              <a:buSzTx/>
              <a:buFontTx/>
              <a:buNone/>
              <a:tabLst/>
              <a:defRPr/>
            </a:pPr>
            <a:r>
              <a:rPr lang="ja-JP" altLang="en-US" sz="1200" b="0" dirty="0">
                <a:latin typeface="ＭＳ Ｐゴシック" panose="020B0600070205080204" pitchFamily="50" charset="-128"/>
                <a:ea typeface="ＭＳ Ｐゴシック" panose="020B0600070205080204" pitchFamily="50" charset="-128"/>
              </a:rPr>
              <a:t>子どもに発生するむし歯の８割以上が、歯ブラシの届かない奥歯の溝から発生しています。</a:t>
            </a:r>
          </a:p>
          <a:p>
            <a:pPr>
              <a:lnSpc>
                <a:spcPct val="150000"/>
              </a:lnSpc>
              <a:spcBef>
                <a:spcPts val="0"/>
              </a:spcBef>
            </a:pPr>
            <a:endParaRPr kumimoji="1" lang="ja-JP" altLang="en-US"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097952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xmlns="" id="{6F255B93-DE42-4D66-9AFC-C03E498B49A5}"/>
              </a:ext>
            </a:extLst>
          </p:cNvPr>
          <p:cNvSpPr>
            <a:spLocks noGrp="1" noRot="1" noChangeAspect="1" noChangeArrowheads="1" noTextEdit="1"/>
          </p:cNvSpPr>
          <p:nvPr>
            <p:ph type="sldImg"/>
          </p:nvPr>
        </p:nvSpPr>
        <p:spPr bwMode="auto">
          <a:xfrm>
            <a:off x="1246188" y="1279525"/>
            <a:ext cx="4606925"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xmlns="" id="{0FEFC0DC-3F3F-474C-939C-4FC0486C4D0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歯の</a:t>
            </a:r>
            <a:r>
              <a:rPr lang="ja-JP" altLang="en-US" dirty="0" smtClean="0">
                <a:latin typeface="ＭＳ Ｐゴシック" panose="020B0600070205080204" pitchFamily="50" charset="-128"/>
                <a:ea typeface="ＭＳ Ｐゴシック" panose="020B0600070205080204" pitchFamily="50" charset="-128"/>
              </a:rPr>
              <a:t>質は、歯</a:t>
            </a:r>
            <a:r>
              <a:rPr lang="ja-JP" altLang="en-US" sz="1200" b="0" dirty="0">
                <a:latin typeface="ＭＳ Ｐゴシック" panose="020B0600070205080204" pitchFamily="50" charset="-128"/>
                <a:ea typeface="ＭＳ Ｐゴシック" panose="020B0600070205080204" pitchFamily="50" charset="-128"/>
              </a:rPr>
              <a:t>が作られる時の環境の違いなど</a:t>
            </a:r>
            <a:r>
              <a:rPr lang="ja-JP" altLang="en-US" sz="1200" b="0" dirty="0" smtClean="0">
                <a:latin typeface="ＭＳ Ｐゴシック" panose="020B0600070205080204" pitchFamily="50" charset="-128"/>
                <a:ea typeface="ＭＳ Ｐゴシック" panose="020B0600070205080204" pitchFamily="50" charset="-128"/>
              </a:rPr>
              <a:t>で個人差</a:t>
            </a:r>
            <a:r>
              <a:rPr lang="ja-JP" altLang="en-US" sz="1200" b="0" dirty="0">
                <a:latin typeface="ＭＳ Ｐゴシック" panose="020B0600070205080204" pitchFamily="50" charset="-128"/>
                <a:ea typeface="ＭＳ Ｐゴシック" panose="020B0600070205080204" pitchFamily="50" charset="-128"/>
              </a:rPr>
              <a:t>があります。</a:t>
            </a:r>
          </a:p>
          <a:p>
            <a:pPr algn="just" eaLnBrk="1" fontAlgn="base" hangingPunct="1">
              <a:lnSpc>
                <a:spcPct val="150000"/>
              </a:lnSpc>
              <a:spcBef>
                <a:spcPts val="0"/>
              </a:spcBef>
              <a:spcAft>
                <a:spcPct val="0"/>
              </a:spcAft>
              <a:buFontTx/>
              <a:buNone/>
            </a:pPr>
            <a:r>
              <a:rPr lang="ja-JP" altLang="en-US" sz="1200" b="0" dirty="0">
                <a:latin typeface="ＭＳ Ｐゴシック" panose="020B0600070205080204" pitchFamily="50" charset="-128"/>
                <a:ea typeface="ＭＳ Ｐゴシック" panose="020B0600070205080204" pitchFamily="50" charset="-128"/>
              </a:rPr>
              <a:t>また、生えたばかりの乳歯や永久歯は</a:t>
            </a:r>
            <a:r>
              <a:rPr lang="ja-JP" altLang="en-US" sz="1200" b="0" spc="100" dirty="0">
                <a:latin typeface="ＭＳ Ｐゴシック" panose="020B0600070205080204" pitchFamily="50" charset="-128"/>
                <a:ea typeface="ＭＳ Ｐゴシック" panose="020B0600070205080204" pitchFamily="50" charset="-128"/>
              </a:rPr>
              <a:t>歯の質が弱く、むし歯になりやすい</a:t>
            </a:r>
            <a:r>
              <a:rPr lang="ja-JP" altLang="en-US" sz="1200" b="0" dirty="0">
                <a:latin typeface="ＭＳ Ｐゴシック" panose="020B0600070205080204" pitchFamily="50" charset="-128"/>
                <a:ea typeface="ＭＳ Ｐゴシック" panose="020B0600070205080204" pitchFamily="50" charset="-128"/>
              </a:rPr>
              <a:t>状態です。</a:t>
            </a:r>
            <a:endParaRPr lang="en-US" altLang="ja-JP" sz="1200" b="0" dirty="0">
              <a:latin typeface="ＭＳ Ｐゴシック" panose="020B0600070205080204" pitchFamily="50" charset="-128"/>
              <a:ea typeface="ＭＳ Ｐゴシック" panose="020B0600070205080204" pitchFamily="50" charset="-128"/>
            </a:endParaRPr>
          </a:p>
          <a:p>
            <a:pPr marL="0" marR="0" lvl="0" indent="0" algn="l" defTabSz="914400" rtl="0" eaLnBrk="0" fontAlgn="base" latinLnBrk="0" hangingPunct="0">
              <a:lnSpc>
                <a:spcPct val="150000"/>
              </a:lnSpc>
              <a:spcBef>
                <a:spcPts val="0"/>
              </a:spcBef>
              <a:spcAft>
                <a:spcPct val="0"/>
              </a:spcAft>
              <a:buClrTx/>
              <a:buSzTx/>
              <a:buFontTx/>
              <a:buNone/>
              <a:tabLst/>
              <a:defRPr/>
            </a:pPr>
            <a:r>
              <a:rPr lang="ja-JP" altLang="en-US" sz="1200" b="0" dirty="0">
                <a:latin typeface="ＭＳ Ｐゴシック" panose="020B0600070205080204" pitchFamily="50" charset="-128"/>
                <a:ea typeface="ＭＳ Ｐゴシック" panose="020B0600070205080204" pitchFamily="50" charset="-128"/>
              </a:rPr>
              <a:t>歯の質を強くする方法の一つとして、</a:t>
            </a:r>
            <a:r>
              <a:rPr lang="ja-JP" altLang="en-US" sz="1200" b="0" spc="-100" dirty="0">
                <a:latin typeface="ＭＳ Ｐゴシック" panose="020B0600070205080204" pitchFamily="50" charset="-128"/>
                <a:ea typeface="ＭＳ Ｐゴシック" panose="020B0600070205080204" pitchFamily="50" charset="-128"/>
              </a:rPr>
              <a:t>フッ化物を使う方法があります。フッ化物</a:t>
            </a:r>
            <a:r>
              <a:rPr lang="ja-JP" altLang="en-US" sz="1200" b="0" dirty="0">
                <a:latin typeface="ＭＳ Ｐゴシック" panose="020B0600070205080204" pitchFamily="50" charset="-128"/>
                <a:ea typeface="ＭＳ Ｐゴシック" panose="020B0600070205080204" pitchFamily="50" charset="-128"/>
              </a:rPr>
              <a:t>は歯のエナメル質を強化し、むし歯菌の出す酸に負けない歯を作ります。</a:t>
            </a:r>
          </a:p>
          <a:p>
            <a:pPr>
              <a:lnSpc>
                <a:spcPct val="150000"/>
              </a:lnSpc>
              <a:spcBef>
                <a:spcPts val="0"/>
              </a:spcBef>
            </a:pPr>
            <a:endParaRPr lang="ja-JP" altLang="en-US" dirty="0">
              <a:latin typeface="ＭＳ Ｐゴシック" panose="020B0600070205080204" pitchFamily="50" charset="-128"/>
              <a:ea typeface="ＭＳ Ｐゴシック" panose="020B0600070205080204" pitchFamily="50" charset="-128"/>
            </a:endParaRPr>
          </a:p>
        </p:txBody>
      </p:sp>
      <p:sp>
        <p:nvSpPr>
          <p:cNvPr id="20484" name="スライド番号プレースホルダー 3">
            <a:extLst>
              <a:ext uri="{FF2B5EF4-FFF2-40B4-BE49-F238E27FC236}">
                <a16:creationId xmlns:a16="http://schemas.microsoft.com/office/drawing/2014/main" xmlns="" id="{BC3D64BA-7E39-4A44-BC6F-CB4F2EF708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92" indent="-298343">
              <a:defRPr>
                <a:solidFill>
                  <a:schemeClr val="tx1"/>
                </a:solidFill>
                <a:latin typeface="Calibri" panose="020F0502020204030204" pitchFamily="34" charset="0"/>
              </a:defRPr>
            </a:lvl2pPr>
            <a:lvl3pPr marL="1193373" indent="-238675">
              <a:defRPr>
                <a:solidFill>
                  <a:schemeClr val="tx1"/>
                </a:solidFill>
                <a:latin typeface="Calibri" panose="020F0502020204030204" pitchFamily="34" charset="0"/>
              </a:defRPr>
            </a:lvl3pPr>
            <a:lvl4pPr marL="1670722" indent="-238675">
              <a:defRPr>
                <a:solidFill>
                  <a:schemeClr val="tx1"/>
                </a:solidFill>
                <a:latin typeface="Calibri" panose="020F0502020204030204" pitchFamily="34" charset="0"/>
              </a:defRPr>
            </a:lvl4pPr>
            <a:lvl5pPr marL="2148070" indent="-238675">
              <a:defRPr>
                <a:solidFill>
                  <a:schemeClr val="tx1"/>
                </a:solidFill>
                <a:latin typeface="Calibri" panose="020F0502020204030204" pitchFamily="34" charset="0"/>
              </a:defRPr>
            </a:lvl5pPr>
            <a:lvl6pPr marL="2625419" indent="-238675" defTabSz="477349" eaLnBrk="0" fontAlgn="base" hangingPunct="0">
              <a:spcBef>
                <a:spcPct val="0"/>
              </a:spcBef>
              <a:spcAft>
                <a:spcPct val="0"/>
              </a:spcAft>
              <a:defRPr>
                <a:solidFill>
                  <a:schemeClr val="tx1"/>
                </a:solidFill>
                <a:latin typeface="Calibri" panose="020F0502020204030204" pitchFamily="34" charset="0"/>
              </a:defRPr>
            </a:lvl6pPr>
            <a:lvl7pPr marL="3102768" indent="-238675" defTabSz="477349" eaLnBrk="0" fontAlgn="base" hangingPunct="0">
              <a:spcBef>
                <a:spcPct val="0"/>
              </a:spcBef>
              <a:spcAft>
                <a:spcPct val="0"/>
              </a:spcAft>
              <a:defRPr>
                <a:solidFill>
                  <a:schemeClr val="tx1"/>
                </a:solidFill>
                <a:latin typeface="Calibri" panose="020F0502020204030204" pitchFamily="34" charset="0"/>
              </a:defRPr>
            </a:lvl7pPr>
            <a:lvl8pPr marL="3580117" indent="-238675" defTabSz="477349" eaLnBrk="0" fontAlgn="base" hangingPunct="0">
              <a:spcBef>
                <a:spcPct val="0"/>
              </a:spcBef>
              <a:spcAft>
                <a:spcPct val="0"/>
              </a:spcAft>
              <a:defRPr>
                <a:solidFill>
                  <a:schemeClr val="tx1"/>
                </a:solidFill>
                <a:latin typeface="Calibri" panose="020F0502020204030204" pitchFamily="34" charset="0"/>
              </a:defRPr>
            </a:lvl8pPr>
            <a:lvl9pPr marL="4057467" indent="-238675" defTabSz="477349" eaLnBrk="0" fontAlgn="base" hangingPunct="0">
              <a:spcBef>
                <a:spcPct val="0"/>
              </a:spcBef>
              <a:spcAft>
                <a:spcPct val="0"/>
              </a:spcAft>
              <a:defRPr>
                <a:solidFill>
                  <a:schemeClr val="tx1"/>
                </a:solidFill>
                <a:latin typeface="Calibri" panose="020F0502020204030204" pitchFamily="34" charset="0"/>
              </a:defRPr>
            </a:lvl9pPr>
          </a:lstStyle>
          <a:p>
            <a:fld id="{E74215FD-C5E0-430C-925E-42DAB931B7AF}" type="slidenum">
              <a:rPr lang="ja-JP" altLang="en-US">
                <a:latin typeface="游ゴシック" panose="020B0400000000000000" pitchFamily="50" charset="-128"/>
              </a:rPr>
              <a:pPr/>
              <a:t>8</a:t>
            </a:fld>
            <a:endParaRPr lang="ja-JP" altLang="en-US">
              <a:latin typeface="游ゴシック" panose="020B0400000000000000" pitchFamily="50" charset="-128"/>
            </a:endParaRPr>
          </a:p>
        </p:txBody>
      </p:sp>
    </p:spTree>
    <p:extLst>
      <p:ext uri="{BB962C8B-B14F-4D97-AF65-F5344CB8AC3E}">
        <p14:creationId xmlns:p14="http://schemas.microsoft.com/office/powerpoint/2010/main" val="3208601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a:extLst>
              <a:ext uri="{FF2B5EF4-FFF2-40B4-BE49-F238E27FC236}">
                <a16:creationId xmlns:a16="http://schemas.microsoft.com/office/drawing/2014/main" xmlns="" id="{A4AE701E-6169-4AC5-B79B-6D3DFB3D3564}"/>
              </a:ext>
            </a:extLst>
          </p:cNvPr>
          <p:cNvSpPr>
            <a:spLocks noGrp="1" noRot="1" noChangeAspect="1" noChangeArrowheads="1" noTextEdit="1"/>
          </p:cNvSpPr>
          <p:nvPr>
            <p:ph type="sldImg"/>
          </p:nvPr>
        </p:nvSpPr>
        <p:spPr bwMode="auto">
          <a:xfrm>
            <a:off x="1246188" y="1279525"/>
            <a:ext cx="4606925"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ノート プレースホルダー 2">
            <a:extLst>
              <a:ext uri="{FF2B5EF4-FFF2-40B4-BE49-F238E27FC236}">
                <a16:creationId xmlns:a16="http://schemas.microsoft.com/office/drawing/2014/main" xmlns="" id="{274242BB-7B3E-45FD-858E-91B3B77F076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フッ素は私たちの身の回りに広く存在している元素の一つで地中、地表（地面）はもとより、海水、河川水、食物、動物等のすべてに微量に</a:t>
            </a:r>
            <a:r>
              <a:rPr lang="ja-JP" altLang="en-US" dirty="0" smtClean="0">
                <a:latin typeface="ＭＳ Ｐゴシック" panose="020B0600070205080204" pitchFamily="50" charset="-128"/>
                <a:ea typeface="ＭＳ Ｐゴシック" panose="020B0600070205080204" pitchFamily="50" charset="-128"/>
              </a:rPr>
              <a:t>含まれて</a:t>
            </a:r>
            <a:r>
              <a:rPr lang="ja-JP" altLang="en-US" dirty="0">
                <a:latin typeface="ＭＳ Ｐゴシック" panose="020B0600070205080204" pitchFamily="50" charset="-128"/>
                <a:ea typeface="ＭＳ Ｐゴシック" panose="020B0600070205080204" pitchFamily="50" charset="-128"/>
              </a:rPr>
              <a:t>いて</a:t>
            </a:r>
            <a:r>
              <a:rPr lang="ja-JP" altLang="en-US" dirty="0" smtClean="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私たちが食べたり、飲んだりするものの中にも必ずと言っていいほど含まれています</a:t>
            </a:r>
            <a:r>
              <a:rPr lang="ja-JP" altLang="en-US" dirty="0" smtClean="0">
                <a:latin typeface="ＭＳ Ｐゴシック" panose="020B0600070205080204" pitchFamily="50" charset="-128"/>
                <a:ea typeface="ＭＳ Ｐゴシック" panose="020B0600070205080204" pitchFamily="50" charset="-128"/>
              </a:rPr>
              <a:t>。</a:t>
            </a:r>
            <a:endParaRPr lang="en-US" altLang="ja-JP" dirty="0" smtClean="0">
              <a:latin typeface="ＭＳ Ｐゴシック" panose="020B0600070205080204" pitchFamily="50" charset="-128"/>
              <a:ea typeface="ＭＳ Ｐゴシック" panose="020B0600070205080204" pitchFamily="50" charset="-128"/>
            </a:endParaRPr>
          </a:p>
          <a:p>
            <a:pPr eaLnBrk="1" hangingPunct="1">
              <a:lnSpc>
                <a:spcPct val="150000"/>
              </a:lnSpc>
              <a:spcBef>
                <a:spcPts val="0"/>
              </a:spcBef>
            </a:pPr>
            <a:r>
              <a:rPr lang="ja-JP" altLang="en-US" dirty="0" smtClean="0">
                <a:latin typeface="ＭＳ Ｐゴシック" panose="020B0600070205080204" pitchFamily="50" charset="-128"/>
                <a:ea typeface="ＭＳ Ｐゴシック" panose="020B0600070205080204" pitchFamily="50" charset="-128"/>
              </a:rPr>
              <a:t>フッ素</a:t>
            </a:r>
            <a:r>
              <a:rPr lang="ja-JP" altLang="en-US" dirty="0">
                <a:latin typeface="ＭＳ Ｐゴシック" panose="020B0600070205080204" pitchFamily="50" charset="-128"/>
                <a:ea typeface="ＭＳ Ｐゴシック" panose="020B0600070205080204" pitchFamily="50" charset="-128"/>
              </a:rPr>
              <a:t>は単体では存在せず、フッ化物として他の元素とくっついた形で存在し、</a:t>
            </a:r>
            <a:r>
              <a:rPr lang="ja-JP" altLang="en-US" sz="1200" b="0" dirty="0">
                <a:latin typeface="ＭＳ Ｐゴシック" panose="020B0600070205080204" pitchFamily="50" charset="-128"/>
                <a:ea typeface="ＭＳ Ｐゴシック" panose="020B0600070205080204" pitchFamily="50" charset="-128"/>
              </a:rPr>
              <a:t>むし歯予防だけでなく丈夫な骨や歯をつくるための大切な役割をしています。</a:t>
            </a:r>
            <a:endParaRPr lang="ja-JP" altLang="en-US" b="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589198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fld id="{5263D246-19EE-4008-AD63-AB86ACE6BB30}" type="slidenum">
              <a:rPr lang="en-US" altLang="ja-JP" smtClean="0"/>
              <a:pPr/>
              <a:t>‹#›</a:t>
            </a:fld>
            <a:endParaRPr lang="en-US" altLang="ja-JP"/>
          </a:p>
        </p:txBody>
      </p:sp>
    </p:spTree>
    <p:extLst>
      <p:ext uri="{BB962C8B-B14F-4D97-AF65-F5344CB8AC3E}">
        <p14:creationId xmlns:p14="http://schemas.microsoft.com/office/powerpoint/2010/main" val="2949172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fld id="{51FE45E9-A616-4BB7-8591-79E02BAA5A8E}" type="slidenum">
              <a:rPr lang="en-US" altLang="ja-JP" smtClean="0"/>
              <a:pPr/>
              <a:t>‹#›</a:t>
            </a:fld>
            <a:endParaRPr lang="en-US" altLang="ja-JP"/>
          </a:p>
        </p:txBody>
      </p:sp>
    </p:spTree>
    <p:extLst>
      <p:ext uri="{BB962C8B-B14F-4D97-AF65-F5344CB8AC3E}">
        <p14:creationId xmlns:p14="http://schemas.microsoft.com/office/powerpoint/2010/main" val="2905033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fld id="{55E8F8FA-BD15-449C-BC42-B49AF5E2D355}" type="slidenum">
              <a:rPr lang="en-US" altLang="ja-JP" smtClean="0"/>
              <a:pPr/>
              <a:t>‹#›</a:t>
            </a:fld>
            <a:endParaRPr lang="en-US" altLang="ja-JP"/>
          </a:p>
        </p:txBody>
      </p:sp>
    </p:spTree>
    <p:extLst>
      <p:ext uri="{BB962C8B-B14F-4D97-AF65-F5344CB8AC3E}">
        <p14:creationId xmlns:p14="http://schemas.microsoft.com/office/powerpoint/2010/main" val="1425699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E91C21-32C4-4AD3-A84F-471F28A3D42E}" type="slidenum">
              <a:rPr kumimoji="1" lang="ja-JP" altLang="en-US" smtClean="0"/>
              <a:t>‹#›</a:t>
            </a:fld>
            <a:endParaRPr kumimoji="1" lang="ja-JP" altLang="en-US"/>
          </a:p>
        </p:txBody>
      </p:sp>
    </p:spTree>
    <p:extLst>
      <p:ext uri="{BB962C8B-B14F-4D97-AF65-F5344CB8AC3E}">
        <p14:creationId xmlns:p14="http://schemas.microsoft.com/office/powerpoint/2010/main" val="442690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3"/>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E91C21-32C4-4AD3-A84F-471F28A3D42E}" type="slidenum">
              <a:rPr kumimoji="1" lang="ja-JP" altLang="en-US" smtClean="0"/>
              <a:t>‹#›</a:t>
            </a:fld>
            <a:endParaRPr kumimoji="1" lang="ja-JP" altLang="en-US"/>
          </a:p>
        </p:txBody>
      </p:sp>
    </p:spTree>
    <p:extLst>
      <p:ext uri="{BB962C8B-B14F-4D97-AF65-F5344CB8AC3E}">
        <p14:creationId xmlns:p14="http://schemas.microsoft.com/office/powerpoint/2010/main" val="3693207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fld id="{139E82FF-3C18-44F6-A2FD-009018D2C35D}" type="slidenum">
              <a:rPr lang="en-US" altLang="ja-JP" smtClean="0"/>
              <a:pPr/>
              <a:t>‹#›</a:t>
            </a:fld>
            <a:endParaRPr lang="en-US" altLang="ja-JP"/>
          </a:p>
        </p:txBody>
      </p:sp>
    </p:spTree>
    <p:extLst>
      <p:ext uri="{BB962C8B-B14F-4D97-AF65-F5344CB8AC3E}">
        <p14:creationId xmlns:p14="http://schemas.microsoft.com/office/powerpoint/2010/main" val="2947480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fld id="{4A698270-F6E9-4D98-88C1-4F4979F4DD4C}" type="slidenum">
              <a:rPr lang="en-US" altLang="ja-JP" smtClean="0"/>
              <a:pPr/>
              <a:t>‹#›</a:t>
            </a:fld>
            <a:endParaRPr lang="en-US" altLang="ja-JP"/>
          </a:p>
        </p:txBody>
      </p:sp>
    </p:spTree>
    <p:extLst>
      <p:ext uri="{BB962C8B-B14F-4D97-AF65-F5344CB8AC3E}">
        <p14:creationId xmlns:p14="http://schemas.microsoft.com/office/powerpoint/2010/main" val="2923121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fld id="{DAD5EEB7-F8D3-415A-A5CF-6D5792A5F8AF}" type="slidenum">
              <a:rPr lang="en-US" altLang="ja-JP" smtClean="0"/>
              <a:pPr/>
              <a:t>‹#›</a:t>
            </a:fld>
            <a:endParaRPr lang="en-US" altLang="ja-JP"/>
          </a:p>
        </p:txBody>
      </p:sp>
    </p:spTree>
    <p:extLst>
      <p:ext uri="{BB962C8B-B14F-4D97-AF65-F5344CB8AC3E}">
        <p14:creationId xmlns:p14="http://schemas.microsoft.com/office/powerpoint/2010/main" val="2101493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a:defRPr/>
            </a:pPr>
            <a:endParaRPr lang="en-US" altLang="ja-JP"/>
          </a:p>
        </p:txBody>
      </p:sp>
      <p:sp>
        <p:nvSpPr>
          <p:cNvPr id="8" name="Footer Placeholder 7"/>
          <p:cNvSpPr>
            <a:spLocks noGrp="1"/>
          </p:cNvSpPr>
          <p:nvPr>
            <p:ph type="ftr" sz="quarter" idx="11"/>
          </p:nvPr>
        </p:nvSpPr>
        <p:spPr/>
        <p:txBody>
          <a:bodyPr/>
          <a:lstStyle/>
          <a:p>
            <a:pPr>
              <a:defRPr/>
            </a:pPr>
            <a:endParaRPr lang="en-US" altLang="ja-JP"/>
          </a:p>
        </p:txBody>
      </p:sp>
      <p:sp>
        <p:nvSpPr>
          <p:cNvPr id="9" name="Slide Number Placeholder 8"/>
          <p:cNvSpPr>
            <a:spLocks noGrp="1"/>
          </p:cNvSpPr>
          <p:nvPr>
            <p:ph type="sldNum" sz="quarter" idx="12"/>
          </p:nvPr>
        </p:nvSpPr>
        <p:spPr/>
        <p:txBody>
          <a:bodyPr/>
          <a:lstStyle/>
          <a:p>
            <a:fld id="{B47F71F2-4376-4F56-974E-6294B55809C2}" type="slidenum">
              <a:rPr lang="en-US" altLang="ja-JP" smtClean="0"/>
              <a:pPr/>
              <a:t>‹#›</a:t>
            </a:fld>
            <a:endParaRPr lang="en-US" altLang="ja-JP"/>
          </a:p>
        </p:txBody>
      </p:sp>
    </p:spTree>
    <p:extLst>
      <p:ext uri="{BB962C8B-B14F-4D97-AF65-F5344CB8AC3E}">
        <p14:creationId xmlns:p14="http://schemas.microsoft.com/office/powerpoint/2010/main" val="1076484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a:defRPr/>
            </a:pPr>
            <a:endParaRPr lang="en-US" altLang="ja-JP"/>
          </a:p>
        </p:txBody>
      </p:sp>
      <p:sp>
        <p:nvSpPr>
          <p:cNvPr id="4" name="Footer Placeholder 3"/>
          <p:cNvSpPr>
            <a:spLocks noGrp="1"/>
          </p:cNvSpPr>
          <p:nvPr>
            <p:ph type="ftr" sz="quarter" idx="11"/>
          </p:nvPr>
        </p:nvSpPr>
        <p:spPr/>
        <p:txBody>
          <a:bodyPr/>
          <a:lstStyle/>
          <a:p>
            <a:pPr>
              <a:defRPr/>
            </a:pPr>
            <a:endParaRPr lang="en-US" altLang="ja-JP"/>
          </a:p>
        </p:txBody>
      </p:sp>
      <p:sp>
        <p:nvSpPr>
          <p:cNvPr id="5" name="Slide Number Placeholder 4"/>
          <p:cNvSpPr>
            <a:spLocks noGrp="1"/>
          </p:cNvSpPr>
          <p:nvPr>
            <p:ph type="sldNum" sz="quarter" idx="12"/>
          </p:nvPr>
        </p:nvSpPr>
        <p:spPr/>
        <p:txBody>
          <a:bodyPr/>
          <a:lstStyle/>
          <a:p>
            <a:fld id="{3FCA30B1-0701-4FD4-A3EB-2084670AF7E1}" type="slidenum">
              <a:rPr lang="en-US" altLang="ja-JP" smtClean="0"/>
              <a:pPr/>
              <a:t>‹#›</a:t>
            </a:fld>
            <a:endParaRPr lang="en-US" altLang="ja-JP"/>
          </a:p>
        </p:txBody>
      </p:sp>
    </p:spTree>
    <p:extLst>
      <p:ext uri="{BB962C8B-B14F-4D97-AF65-F5344CB8AC3E}">
        <p14:creationId xmlns:p14="http://schemas.microsoft.com/office/powerpoint/2010/main" val="2952024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ja-JP"/>
          </a:p>
        </p:txBody>
      </p:sp>
      <p:sp>
        <p:nvSpPr>
          <p:cNvPr id="3" name="Footer Placeholder 2"/>
          <p:cNvSpPr>
            <a:spLocks noGrp="1"/>
          </p:cNvSpPr>
          <p:nvPr>
            <p:ph type="ftr" sz="quarter" idx="11"/>
          </p:nvPr>
        </p:nvSpPr>
        <p:spPr/>
        <p:txBody>
          <a:bodyPr/>
          <a:lstStyle/>
          <a:p>
            <a:pPr>
              <a:defRPr/>
            </a:pPr>
            <a:endParaRPr lang="en-US" altLang="ja-JP"/>
          </a:p>
        </p:txBody>
      </p:sp>
      <p:sp>
        <p:nvSpPr>
          <p:cNvPr id="4" name="Slide Number Placeholder 3"/>
          <p:cNvSpPr>
            <a:spLocks noGrp="1"/>
          </p:cNvSpPr>
          <p:nvPr>
            <p:ph type="sldNum" sz="quarter" idx="12"/>
          </p:nvPr>
        </p:nvSpPr>
        <p:spPr/>
        <p:txBody>
          <a:bodyPr/>
          <a:lstStyle/>
          <a:p>
            <a:fld id="{A7E53D92-B89D-44A5-B69B-366EC67F9E68}" type="slidenum">
              <a:rPr lang="en-US" altLang="ja-JP" smtClean="0"/>
              <a:pPr/>
              <a:t>‹#›</a:t>
            </a:fld>
            <a:endParaRPr lang="en-US" altLang="ja-JP"/>
          </a:p>
        </p:txBody>
      </p:sp>
    </p:spTree>
    <p:extLst>
      <p:ext uri="{BB962C8B-B14F-4D97-AF65-F5344CB8AC3E}">
        <p14:creationId xmlns:p14="http://schemas.microsoft.com/office/powerpoint/2010/main" val="3976710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fld id="{5F00B430-8FD4-4533-A745-26D94504631B}" type="slidenum">
              <a:rPr lang="en-US" altLang="ja-JP" smtClean="0"/>
              <a:pPr/>
              <a:t>‹#›</a:t>
            </a:fld>
            <a:endParaRPr lang="en-US" altLang="ja-JP"/>
          </a:p>
        </p:txBody>
      </p:sp>
    </p:spTree>
    <p:extLst>
      <p:ext uri="{BB962C8B-B14F-4D97-AF65-F5344CB8AC3E}">
        <p14:creationId xmlns:p14="http://schemas.microsoft.com/office/powerpoint/2010/main" val="346439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fld id="{FCC7F31C-D4B0-4DBB-83FD-82A4FEA3561C}" type="slidenum">
              <a:rPr lang="en-US" altLang="ja-JP" smtClean="0"/>
              <a:pPr/>
              <a:t>‹#›</a:t>
            </a:fld>
            <a:endParaRPr lang="en-US" altLang="ja-JP"/>
          </a:p>
        </p:txBody>
      </p:sp>
    </p:spTree>
    <p:extLst>
      <p:ext uri="{BB962C8B-B14F-4D97-AF65-F5344CB8AC3E}">
        <p14:creationId xmlns:p14="http://schemas.microsoft.com/office/powerpoint/2010/main" val="3126636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ja-JP"/>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7D48C8-DFE8-48E8-9504-0FA19FFDA611}" type="slidenum">
              <a:rPr lang="en-US" altLang="ja-JP" smtClean="0"/>
              <a:pPr/>
              <a:t>‹#›</a:t>
            </a:fld>
            <a:endParaRPr lang="en-US" altLang="ja-JP"/>
          </a:p>
        </p:txBody>
      </p:sp>
    </p:spTree>
    <p:extLst>
      <p:ext uri="{BB962C8B-B14F-4D97-AF65-F5344CB8AC3E}">
        <p14:creationId xmlns:p14="http://schemas.microsoft.com/office/powerpoint/2010/main" val="206836752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E91C21-32C4-4AD3-A84F-471F28A3D42E}" type="slidenum">
              <a:rPr kumimoji="1" lang="ja-JP" altLang="en-US" smtClean="0"/>
              <a:t>‹#›</a:t>
            </a:fld>
            <a:endParaRPr kumimoji="1" lang="ja-JP" altLang="en-US"/>
          </a:p>
        </p:txBody>
      </p:sp>
    </p:spTree>
    <p:extLst>
      <p:ext uri="{BB962C8B-B14F-4D97-AF65-F5344CB8AC3E}">
        <p14:creationId xmlns:p14="http://schemas.microsoft.com/office/powerpoint/2010/main" val="200550954"/>
      </p:ext>
    </p:extLst>
  </p:cSld>
  <p:clrMap bg1="lt1" tx1="dk1" bg2="lt2" tx2="dk2" accent1="accent1" accent2="accent2" accent3="accent3" accent4="accent4" accent5="accent5" accent6="accent6" hlink="hlink" folHlink="folHlink"/>
  <p:sldLayoutIdLst>
    <p:sldLayoutId id="2147483650" r:id="rId1"/>
    <p:sldLayoutId id="2147483649" r:id="rId2"/>
  </p:sldLayoutIdLst>
  <p:hf sldNum="0" hdr="0" ftr="0" dt="0"/>
  <p:txStyles>
    <p:titleStyle>
      <a:lvl1pPr algn="ctr" defTabSz="914354" rtl="0" eaLnBrk="1" latinLnBrk="0" hangingPunct="1">
        <a:spcBef>
          <a:spcPct val="0"/>
        </a:spcBef>
        <a:buNone/>
        <a:defRPr kumimoji="1" sz="4400" kern="1200">
          <a:solidFill>
            <a:schemeClr val="tx1"/>
          </a:solidFill>
          <a:latin typeface="+mj-lt"/>
          <a:ea typeface="+mj-ea"/>
          <a:cs typeface="+mj-cs"/>
        </a:defRPr>
      </a:lvl1pPr>
    </p:titleStyle>
    <p:bodyStyle>
      <a:lvl1pPr marL="342882" indent="-342882" algn="l" defTabSz="914354"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13" indent="-285737" algn="l" defTabSz="914354"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2942" indent="-228589" algn="l" defTabSz="914354"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120" indent="-228589" algn="l" defTabSz="914354"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298" indent="-228589" algn="l" defTabSz="914354"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474" indent="-228589" algn="l" defTabSz="914354"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652" indent="-228589" algn="l" defTabSz="914354"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829" indent="-228589" algn="l" defTabSz="914354"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006" indent="-228589" algn="l" defTabSz="914354"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354" rtl="0" eaLnBrk="1" latinLnBrk="0" hangingPunct="1">
        <a:defRPr kumimoji="1" sz="1800" kern="1200">
          <a:solidFill>
            <a:schemeClr val="tx1"/>
          </a:solidFill>
          <a:latin typeface="+mn-lt"/>
          <a:ea typeface="+mn-ea"/>
          <a:cs typeface="+mn-cs"/>
        </a:defRPr>
      </a:lvl1pPr>
      <a:lvl2pPr marL="457178" algn="l" defTabSz="914354" rtl="0" eaLnBrk="1" latinLnBrk="0" hangingPunct="1">
        <a:defRPr kumimoji="1" sz="1800" kern="1200">
          <a:solidFill>
            <a:schemeClr val="tx1"/>
          </a:solidFill>
          <a:latin typeface="+mn-lt"/>
          <a:ea typeface="+mn-ea"/>
          <a:cs typeface="+mn-cs"/>
        </a:defRPr>
      </a:lvl2pPr>
      <a:lvl3pPr marL="914354" algn="l" defTabSz="914354" rtl="0" eaLnBrk="1" latinLnBrk="0" hangingPunct="1">
        <a:defRPr kumimoji="1" sz="1800" kern="1200">
          <a:solidFill>
            <a:schemeClr val="tx1"/>
          </a:solidFill>
          <a:latin typeface="+mn-lt"/>
          <a:ea typeface="+mn-ea"/>
          <a:cs typeface="+mn-cs"/>
        </a:defRPr>
      </a:lvl3pPr>
      <a:lvl4pPr marL="1371532" algn="l" defTabSz="914354" rtl="0" eaLnBrk="1" latinLnBrk="0" hangingPunct="1">
        <a:defRPr kumimoji="1" sz="1800" kern="1200">
          <a:solidFill>
            <a:schemeClr val="tx1"/>
          </a:solidFill>
          <a:latin typeface="+mn-lt"/>
          <a:ea typeface="+mn-ea"/>
          <a:cs typeface="+mn-cs"/>
        </a:defRPr>
      </a:lvl4pPr>
      <a:lvl5pPr marL="1828709" algn="l" defTabSz="914354" rtl="0" eaLnBrk="1" latinLnBrk="0" hangingPunct="1">
        <a:defRPr kumimoji="1" sz="1800" kern="1200">
          <a:solidFill>
            <a:schemeClr val="tx1"/>
          </a:solidFill>
          <a:latin typeface="+mn-lt"/>
          <a:ea typeface="+mn-ea"/>
          <a:cs typeface="+mn-cs"/>
        </a:defRPr>
      </a:lvl5pPr>
      <a:lvl6pPr marL="2285886" algn="l" defTabSz="914354" rtl="0" eaLnBrk="1" latinLnBrk="0" hangingPunct="1">
        <a:defRPr kumimoji="1" sz="1800" kern="1200">
          <a:solidFill>
            <a:schemeClr val="tx1"/>
          </a:solidFill>
          <a:latin typeface="+mn-lt"/>
          <a:ea typeface="+mn-ea"/>
          <a:cs typeface="+mn-cs"/>
        </a:defRPr>
      </a:lvl6pPr>
      <a:lvl7pPr marL="2743062" algn="l" defTabSz="914354" rtl="0" eaLnBrk="1" latinLnBrk="0" hangingPunct="1">
        <a:defRPr kumimoji="1" sz="1800" kern="1200">
          <a:solidFill>
            <a:schemeClr val="tx1"/>
          </a:solidFill>
          <a:latin typeface="+mn-lt"/>
          <a:ea typeface="+mn-ea"/>
          <a:cs typeface="+mn-cs"/>
        </a:defRPr>
      </a:lvl7pPr>
      <a:lvl8pPr marL="3200240" algn="l" defTabSz="914354" rtl="0" eaLnBrk="1" latinLnBrk="0" hangingPunct="1">
        <a:defRPr kumimoji="1" sz="1800" kern="1200">
          <a:solidFill>
            <a:schemeClr val="tx1"/>
          </a:solidFill>
          <a:latin typeface="+mn-lt"/>
          <a:ea typeface="+mn-ea"/>
          <a:cs typeface="+mn-cs"/>
        </a:defRPr>
      </a:lvl8pPr>
      <a:lvl9pPr marL="3657418" algn="l" defTabSz="914354"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8051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06538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41081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37875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4239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6222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グループ化 35">
            <a:extLst>
              <a:ext uri="{FF2B5EF4-FFF2-40B4-BE49-F238E27FC236}">
                <a16:creationId xmlns:a16="http://schemas.microsoft.com/office/drawing/2014/main" xmlns="" id="{6899ED67-8346-456B-8CF1-7C3AA32CB952}"/>
              </a:ext>
            </a:extLst>
          </p:cNvPr>
          <p:cNvGrpSpPr/>
          <p:nvPr/>
        </p:nvGrpSpPr>
        <p:grpSpPr>
          <a:xfrm>
            <a:off x="-4979085" y="2800212"/>
            <a:ext cx="1012611" cy="408113"/>
            <a:chOff x="2904433" y="4182334"/>
            <a:chExt cx="1012611" cy="408113"/>
          </a:xfrm>
        </p:grpSpPr>
        <p:sp>
          <p:nvSpPr>
            <p:cNvPr id="44" name="テキスト ボックス 29">
              <a:extLst>
                <a:ext uri="{FF2B5EF4-FFF2-40B4-BE49-F238E27FC236}">
                  <a16:creationId xmlns:a16="http://schemas.microsoft.com/office/drawing/2014/main" xmlns="" id="{3B64A3B1-054D-4B55-A10D-B8653AF7C220}"/>
                </a:ext>
              </a:extLst>
            </p:cNvPr>
            <p:cNvSpPr txBox="1">
              <a:spLocks noChangeArrowheads="1"/>
            </p:cNvSpPr>
            <p:nvPr/>
          </p:nvSpPr>
          <p:spPr bwMode="auto">
            <a:xfrm>
              <a:off x="2904433" y="4201879"/>
              <a:ext cx="1012611" cy="388568"/>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50000"/>
                </a:lnSpc>
              </a:pPr>
              <a:r>
                <a:rPr kumimoji="1" lang="ja-JP" altLang="en-US" sz="1400" b="1" dirty="0"/>
                <a:t>歯の溝</a:t>
              </a:r>
            </a:p>
          </p:txBody>
        </p:sp>
        <p:sp>
          <p:nvSpPr>
            <p:cNvPr id="45" name="テキスト ボックス 9">
              <a:extLst>
                <a:ext uri="{FF2B5EF4-FFF2-40B4-BE49-F238E27FC236}">
                  <a16:creationId xmlns:a16="http://schemas.microsoft.com/office/drawing/2014/main" xmlns="" id="{05CFA1C6-E221-4035-B12F-2D56779B3FDF}"/>
                </a:ext>
              </a:extLst>
            </p:cNvPr>
            <p:cNvSpPr txBox="1">
              <a:spLocks noChangeArrowheads="1"/>
            </p:cNvSpPr>
            <p:nvPr/>
          </p:nvSpPr>
          <p:spPr bwMode="auto">
            <a:xfrm>
              <a:off x="3029536" y="4182334"/>
              <a:ext cx="39143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kumimoji="1" lang="ja-JP" altLang="en-US" sz="700" dirty="0"/>
                <a:t>は</a:t>
              </a:r>
            </a:p>
          </p:txBody>
        </p:sp>
        <p:sp>
          <p:nvSpPr>
            <p:cNvPr id="46" name="テキスト ボックス 9">
              <a:extLst>
                <a:ext uri="{FF2B5EF4-FFF2-40B4-BE49-F238E27FC236}">
                  <a16:creationId xmlns:a16="http://schemas.microsoft.com/office/drawing/2014/main" xmlns="" id="{9121B85D-DFC2-405C-A4B8-6769DB5C8940}"/>
                </a:ext>
              </a:extLst>
            </p:cNvPr>
            <p:cNvSpPr txBox="1">
              <a:spLocks noChangeArrowheads="1"/>
            </p:cNvSpPr>
            <p:nvPr/>
          </p:nvSpPr>
          <p:spPr bwMode="auto">
            <a:xfrm>
              <a:off x="3397299" y="4182334"/>
              <a:ext cx="39143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kumimoji="1" lang="ja-JP" altLang="en-US" sz="700" dirty="0"/>
                <a:t>みぞ</a:t>
              </a:r>
            </a:p>
          </p:txBody>
        </p:sp>
      </p:grpSp>
      <p:cxnSp>
        <p:nvCxnSpPr>
          <p:cNvPr id="38" name="直線コネクタ 37">
            <a:extLst>
              <a:ext uri="{FF2B5EF4-FFF2-40B4-BE49-F238E27FC236}">
                <a16:creationId xmlns:a16="http://schemas.microsoft.com/office/drawing/2014/main" xmlns="" id="{605F0D1D-077A-4D3D-8E84-89370430598E}"/>
              </a:ext>
            </a:extLst>
          </p:cNvPr>
          <p:cNvCxnSpPr>
            <a:cxnSpLocks/>
          </p:cNvCxnSpPr>
          <p:nvPr/>
        </p:nvCxnSpPr>
        <p:spPr>
          <a:xfrm flipV="1">
            <a:off x="-4155283" y="3017515"/>
            <a:ext cx="369620" cy="1"/>
          </a:xfrm>
          <a:prstGeom prst="line">
            <a:avLst/>
          </a:prstGeom>
          <a:ln w="31750">
            <a:solidFill>
              <a:srgbClr val="CA3E3D"/>
            </a:solidFill>
            <a:tailEnd type="arrow"/>
          </a:ln>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66487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
      <a:majorFont>
        <a:latin typeface="Calibri"/>
        <a:ea typeface="メイリオ"/>
        <a:cs typeface=""/>
      </a:majorFont>
      <a:minorFont>
        <a:latin typeface="Calibr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Calibri"/>
        <a:ea typeface="メイリオ"/>
        <a:cs typeface=""/>
      </a:majorFont>
      <a:minorFont>
        <a:latin typeface="Calibr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6956</TotalTime>
  <Words>3341</Words>
  <Application>Microsoft Office PowerPoint</Application>
  <PresentationFormat>画面に合わせる (4:3)</PresentationFormat>
  <Paragraphs>183</Paragraphs>
  <Slides>45</Slides>
  <Notes>45</Notes>
  <HiddenSlides>0</HiddenSlides>
  <MMClips>0</MMClips>
  <ScaleCrop>false</ScaleCrop>
  <HeadingPairs>
    <vt:vector size="6" baseType="variant">
      <vt:variant>
        <vt:lpstr>使用されているフォント</vt:lpstr>
      </vt:variant>
      <vt:variant>
        <vt:i4>5</vt:i4>
      </vt:variant>
      <vt:variant>
        <vt:lpstr>テーマ</vt:lpstr>
      </vt:variant>
      <vt:variant>
        <vt:i4>2</vt:i4>
      </vt:variant>
      <vt:variant>
        <vt:lpstr>スライド タイトル</vt:lpstr>
      </vt:variant>
      <vt:variant>
        <vt:i4>45</vt:i4>
      </vt:variant>
    </vt:vector>
  </HeadingPairs>
  <TitlesOfParts>
    <vt:vector size="52" baseType="lpstr">
      <vt:lpstr>ＭＳ Ｐゴシック</vt:lpstr>
      <vt:lpstr>メイリオ</vt:lpstr>
      <vt:lpstr>游ゴシック</vt:lpstr>
      <vt:lpstr>Arial</vt:lpstr>
      <vt:lpstr>Calibri</vt:lpstr>
      <vt:lpstr>Office Theme</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MI</dc:creator>
  <cp:lastModifiedBy>竹仲 浩司</cp:lastModifiedBy>
  <cp:revision>520</cp:revision>
  <cp:lastPrinted>2021-02-24T08:53:19Z</cp:lastPrinted>
  <dcterms:created xsi:type="dcterms:W3CDTF">2020-02-03T09:12:25Z</dcterms:created>
  <dcterms:modified xsi:type="dcterms:W3CDTF">2021-06-21T00:05:53Z</dcterms:modified>
</cp:coreProperties>
</file>