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4" r:id="rId3"/>
    <p:sldId id="271" r:id="rId4"/>
    <p:sldId id="272" r:id="rId5"/>
    <p:sldId id="278" r:id="rId6"/>
    <p:sldId id="259" r:id="rId7"/>
    <p:sldId id="260" r:id="rId8"/>
    <p:sldId id="277" r:id="rId9"/>
    <p:sldId id="261" r:id="rId10"/>
    <p:sldId id="262" r:id="rId11"/>
    <p:sldId id="275" r:id="rId12"/>
    <p:sldId id="276" r:id="rId13"/>
    <p:sldId id="279" r:id="rId14"/>
    <p:sldId id="257" r:id="rId15"/>
    <p:sldId id="258" r:id="rId16"/>
    <p:sldId id="269" r:id="rId17"/>
    <p:sldId id="270" r:id="rId18"/>
    <p:sldId id="267" r:id="rId19"/>
    <p:sldId id="274" r:id="rId20"/>
  </p:sldIdLst>
  <p:sldSz cx="9144000" cy="6858000" type="screen4x3"/>
  <p:notesSz cx="7099300" cy="10236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249" userDrawn="1">
          <p15:clr>
            <a:srgbClr val="A4A3A4"/>
          </p15:clr>
        </p15:guide>
        <p15:guide id="5" pos="5511" userDrawn="1">
          <p15:clr>
            <a:srgbClr val="A4A3A4"/>
          </p15:clr>
        </p15:guide>
        <p15:guide id="6" orient="horz" pos="4065" userDrawn="1">
          <p15:clr>
            <a:srgbClr val="A4A3A4"/>
          </p15:clr>
        </p15:guide>
        <p15:guide id="7" orient="horz" pos="255"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06E"/>
    <a:srgbClr val="95B3D7"/>
    <a:srgbClr val="FD9D9D"/>
    <a:srgbClr val="62D4CF"/>
    <a:srgbClr val="BBE06A"/>
    <a:srgbClr val="4B87DF"/>
    <a:srgbClr val="F187CB"/>
    <a:srgbClr val="A1D49E"/>
    <a:srgbClr val="FFFFCC"/>
    <a:srgbClr val="A7A7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9436" autoAdjust="0"/>
  </p:normalViewPr>
  <p:slideViewPr>
    <p:cSldViewPr>
      <p:cViewPr>
        <p:scale>
          <a:sx n="60" d="100"/>
          <a:sy n="60" d="100"/>
        </p:scale>
        <p:origin x="510" y="72"/>
      </p:cViewPr>
      <p:guideLst>
        <p:guide pos="249"/>
        <p:guide pos="5511"/>
        <p:guide orient="horz" pos="4065"/>
        <p:guide orient="horz" pos="25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1536" y="10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6364" cy="511810"/>
          </a:xfrm>
          <a:prstGeom prst="rect">
            <a:avLst/>
          </a:prstGeom>
        </p:spPr>
        <p:txBody>
          <a:bodyPr vert="horz" lIns="99057" tIns="49528" rIns="99057" bIns="49528"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1"/>
            <a:ext cx="3076364" cy="511810"/>
          </a:xfrm>
          <a:prstGeom prst="rect">
            <a:avLst/>
          </a:prstGeom>
        </p:spPr>
        <p:txBody>
          <a:bodyPr vert="horz" lIns="99057" tIns="49528" rIns="99057" bIns="49528" rtlCol="0"/>
          <a:lstStyle>
            <a:lvl1pPr algn="r">
              <a:defRPr sz="1300"/>
            </a:lvl1pPr>
          </a:lstStyle>
          <a:p>
            <a:fld id="{00FF6B47-079F-4EEE-9F0D-9EC631B72C00}" type="datetimeFigureOut">
              <a:rPr kumimoji="1" lang="ja-JP" altLang="en-US" smtClean="0"/>
              <a:t>2021/6/21</a:t>
            </a:fld>
            <a:endParaRPr kumimoji="1" lang="ja-JP" altLang="en-US"/>
          </a:p>
        </p:txBody>
      </p:sp>
      <p:sp>
        <p:nvSpPr>
          <p:cNvPr id="4" name="スライド イメージ プレースホルダー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9057" tIns="49528" rIns="99057" bIns="49528" rtlCol="0" anchor="ctr"/>
          <a:lstStyle/>
          <a:p>
            <a:endParaRPr lang="ja-JP" altLang="en-US"/>
          </a:p>
        </p:txBody>
      </p:sp>
      <p:sp>
        <p:nvSpPr>
          <p:cNvPr id="5" name="ノート プレースホルダー 4"/>
          <p:cNvSpPr>
            <a:spLocks noGrp="1"/>
          </p:cNvSpPr>
          <p:nvPr>
            <p:ph type="body" sz="quarter" idx="3"/>
          </p:nvPr>
        </p:nvSpPr>
        <p:spPr>
          <a:xfrm>
            <a:off x="709930" y="4862196"/>
            <a:ext cx="5679440" cy="4606290"/>
          </a:xfrm>
          <a:prstGeom prst="rect">
            <a:avLst/>
          </a:prstGeom>
        </p:spPr>
        <p:txBody>
          <a:bodyPr vert="horz" lIns="99057" tIns="49528" rIns="99057" bIns="4952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2614"/>
            <a:ext cx="3076364" cy="511810"/>
          </a:xfrm>
          <a:prstGeom prst="rect">
            <a:avLst/>
          </a:prstGeom>
        </p:spPr>
        <p:txBody>
          <a:bodyPr vert="horz" lIns="99057" tIns="49528" rIns="99057" bIns="4952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2614"/>
            <a:ext cx="3076364" cy="511810"/>
          </a:xfrm>
          <a:prstGeom prst="rect">
            <a:avLst/>
          </a:prstGeom>
        </p:spPr>
        <p:txBody>
          <a:bodyPr vert="horz" lIns="99057" tIns="49528" rIns="99057" bIns="49528" rtlCol="0" anchor="b"/>
          <a:lstStyle>
            <a:lvl1pPr algn="r">
              <a:defRPr sz="1300"/>
            </a:lvl1pPr>
          </a:lstStyle>
          <a:p>
            <a:fld id="{202C422B-44FF-4DB7-B2DC-4A0B1CF9BAD8}" type="slidenum">
              <a:rPr kumimoji="1" lang="ja-JP" altLang="en-US" smtClean="0"/>
              <a:t>‹#›</a:t>
            </a:fld>
            <a:endParaRPr kumimoji="1" lang="ja-JP" altLang="en-US"/>
          </a:p>
        </p:txBody>
      </p:sp>
    </p:spTree>
    <p:extLst>
      <p:ext uri="{BB962C8B-B14F-4D97-AF65-F5344CB8AC3E}">
        <p14:creationId xmlns:p14="http://schemas.microsoft.com/office/powerpoint/2010/main" val="1079280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0600" y="766763"/>
            <a:ext cx="5118100" cy="3838575"/>
          </a:xfrm>
        </p:spPr>
      </p:sp>
      <p:sp>
        <p:nvSpPr>
          <p:cNvPr id="3" name="ノート プレースホルダー 2"/>
          <p:cNvSpPr>
            <a:spLocks noGrp="1"/>
          </p:cNvSpPr>
          <p:nvPr>
            <p:ph type="body" idx="1"/>
          </p:nvPr>
        </p:nvSpPr>
        <p:spPr/>
        <p:txBody>
          <a:bodyPr/>
          <a:lstStyle/>
          <a:p>
            <a:pPr>
              <a:lnSpc>
                <a:spcPct val="150000"/>
              </a:lnSpc>
            </a:pPr>
            <a:r>
              <a:rPr kumimoji="1" lang="ja-JP" altLang="en-US" dirty="0" smtClean="0"/>
              <a:t>歯と口のけがについてお話します。</a:t>
            </a:r>
            <a:endParaRPr kumimoji="1" lang="ja-JP" altLang="en-US" dirty="0"/>
          </a:p>
        </p:txBody>
      </p:sp>
      <p:sp>
        <p:nvSpPr>
          <p:cNvPr id="4" name="スライド番号プレースホルダー 3"/>
          <p:cNvSpPr>
            <a:spLocks noGrp="1"/>
          </p:cNvSpPr>
          <p:nvPr>
            <p:ph type="sldNum" sz="quarter" idx="5"/>
          </p:nvPr>
        </p:nvSpPr>
        <p:spPr/>
        <p:txBody>
          <a:bodyPr/>
          <a:lstStyle/>
          <a:p>
            <a:fld id="{202C422B-44FF-4DB7-B2DC-4A0B1CF9BAD8}" type="slidenum">
              <a:rPr kumimoji="1" lang="ja-JP" altLang="en-US" smtClean="0"/>
              <a:t>1</a:t>
            </a:fld>
            <a:endParaRPr kumimoji="1" lang="ja-JP" altLang="en-US"/>
          </a:p>
        </p:txBody>
      </p:sp>
    </p:spTree>
    <p:extLst>
      <p:ext uri="{BB962C8B-B14F-4D97-AF65-F5344CB8AC3E}">
        <p14:creationId xmlns:p14="http://schemas.microsoft.com/office/powerpoint/2010/main" val="276513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0600" y="766763"/>
            <a:ext cx="5118100" cy="3838575"/>
          </a:xfrm>
        </p:spPr>
      </p:sp>
      <p:sp>
        <p:nvSpPr>
          <p:cNvPr id="3" name="ノート プレースホルダー 2"/>
          <p:cNvSpPr>
            <a:spLocks noGrp="1"/>
          </p:cNvSpPr>
          <p:nvPr>
            <p:ph type="body" idx="1"/>
          </p:nvPr>
        </p:nvSpPr>
        <p:spPr/>
        <p:txBody>
          <a:bodyPr/>
          <a:lstStyle/>
          <a:p>
            <a:pPr>
              <a:lnSpc>
                <a:spcPct val="150000"/>
              </a:lnSpc>
            </a:pPr>
            <a:r>
              <a:rPr kumimoji="1" lang="ja-JP" altLang="en-US" dirty="0" smtClean="0">
                <a:latin typeface="+mn-ea"/>
              </a:rPr>
              <a:t>歯の埋入です。</a:t>
            </a:r>
            <a:endParaRPr kumimoji="1" lang="en-US" altLang="ja-JP" dirty="0" smtClean="0">
              <a:latin typeface="+mn-ea"/>
            </a:endParaRPr>
          </a:p>
          <a:p>
            <a:pPr>
              <a:lnSpc>
                <a:spcPct val="150000"/>
              </a:lnSpc>
            </a:pPr>
            <a:r>
              <a:rPr kumimoji="1" lang="ja-JP" altLang="en-US" dirty="0" smtClean="0">
                <a:latin typeface="+mn-ea"/>
              </a:rPr>
              <a:t>骨に歯が食い込んでしまう場合もあります。</a:t>
            </a:r>
            <a:endParaRPr kumimoji="1" lang="ja-JP" altLang="en-US" dirty="0">
              <a:latin typeface="+mn-ea"/>
            </a:endParaRPr>
          </a:p>
        </p:txBody>
      </p:sp>
      <p:sp>
        <p:nvSpPr>
          <p:cNvPr id="4" name="スライド番号プレースホルダー 3"/>
          <p:cNvSpPr>
            <a:spLocks noGrp="1"/>
          </p:cNvSpPr>
          <p:nvPr>
            <p:ph type="sldNum" sz="quarter" idx="5"/>
          </p:nvPr>
        </p:nvSpPr>
        <p:spPr/>
        <p:txBody>
          <a:bodyPr/>
          <a:lstStyle/>
          <a:p>
            <a:fld id="{202C422B-44FF-4DB7-B2DC-4A0B1CF9BAD8}" type="slidenum">
              <a:rPr kumimoji="1" lang="ja-JP" altLang="en-US" smtClean="0"/>
              <a:t>10</a:t>
            </a:fld>
            <a:endParaRPr kumimoji="1" lang="ja-JP" altLang="en-US"/>
          </a:p>
        </p:txBody>
      </p:sp>
    </p:spTree>
    <p:extLst>
      <p:ext uri="{BB962C8B-B14F-4D97-AF65-F5344CB8AC3E}">
        <p14:creationId xmlns:p14="http://schemas.microsoft.com/office/powerpoint/2010/main" val="3555963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0600" y="766763"/>
            <a:ext cx="5118100" cy="3838575"/>
          </a:xfrm>
        </p:spPr>
      </p:sp>
      <p:sp>
        <p:nvSpPr>
          <p:cNvPr id="3" name="ノート プレースホルダー 2"/>
          <p:cNvSpPr>
            <a:spLocks noGrp="1"/>
          </p:cNvSpPr>
          <p:nvPr>
            <p:ph type="body" idx="1"/>
          </p:nvPr>
        </p:nvSpPr>
        <p:spPr/>
        <p:txBody>
          <a:bodyPr/>
          <a:lstStyle/>
          <a:p>
            <a:pPr>
              <a:lnSpc>
                <a:spcPct val="150000"/>
              </a:lnSpc>
            </a:pPr>
            <a:r>
              <a:rPr kumimoji="1" lang="ja-JP" altLang="en-US" dirty="0" smtClean="0">
                <a:latin typeface="+mn-ea"/>
              </a:rPr>
              <a:t>歯と口のけがの治療</a:t>
            </a:r>
            <a:r>
              <a:rPr lang="ja-JP" altLang="en-US" dirty="0" smtClean="0">
                <a:latin typeface="+mn-ea"/>
              </a:rPr>
              <a:t>の例です</a:t>
            </a:r>
            <a:r>
              <a:rPr kumimoji="1" lang="ja-JP" altLang="en-US" dirty="0" smtClean="0">
                <a:latin typeface="+mn-ea"/>
              </a:rPr>
              <a:t>。</a:t>
            </a:r>
            <a:endParaRPr kumimoji="1" lang="en-US" altLang="ja-JP" dirty="0" smtClean="0">
              <a:latin typeface="+mn-ea"/>
            </a:endParaRPr>
          </a:p>
          <a:p>
            <a:pPr>
              <a:lnSpc>
                <a:spcPct val="150000"/>
              </a:lnSpc>
            </a:pPr>
            <a:r>
              <a:rPr kumimoji="1" lang="ja-JP" altLang="en-US" dirty="0" smtClean="0">
                <a:latin typeface="+mn-ea"/>
              </a:rPr>
              <a:t>けがの状態によって治療の方法が違います。</a:t>
            </a:r>
            <a:endParaRPr kumimoji="1" lang="en-US" altLang="ja-JP" dirty="0" smtClean="0">
              <a:latin typeface="+mn-ea"/>
            </a:endParaRPr>
          </a:p>
          <a:p>
            <a:pPr>
              <a:lnSpc>
                <a:spcPct val="150000"/>
              </a:lnSpc>
            </a:pPr>
            <a:r>
              <a:rPr kumimoji="1" lang="ja-JP" altLang="en-US" dirty="0" smtClean="0">
                <a:latin typeface="+mn-ea"/>
              </a:rPr>
              <a:t>こちらの写真は前歯をぶつけて歯がぐらついている状態です。けがをした歯の周りの歯肉から出血もあります。</a:t>
            </a:r>
            <a:endParaRPr kumimoji="1" lang="en-US" altLang="ja-JP" dirty="0" smtClean="0">
              <a:latin typeface="+mn-ea"/>
            </a:endParaRPr>
          </a:p>
          <a:p>
            <a:pPr>
              <a:lnSpc>
                <a:spcPct val="150000"/>
              </a:lnSpc>
            </a:pPr>
            <a:r>
              <a:rPr kumimoji="1" lang="ja-JP" altLang="en-US" dirty="0" smtClean="0">
                <a:latin typeface="+mn-ea"/>
              </a:rPr>
              <a:t>けがの分類でいうと、これは脱臼になります。</a:t>
            </a:r>
          </a:p>
          <a:p>
            <a:pPr>
              <a:lnSpc>
                <a:spcPct val="150000"/>
              </a:lnSpc>
            </a:pPr>
            <a:endParaRPr kumimoji="1" lang="ja-JP" altLang="en-US" dirty="0">
              <a:latin typeface="+mn-ea"/>
            </a:endParaRPr>
          </a:p>
        </p:txBody>
      </p:sp>
      <p:sp>
        <p:nvSpPr>
          <p:cNvPr id="4" name="スライド番号プレースホルダー 3"/>
          <p:cNvSpPr>
            <a:spLocks noGrp="1"/>
          </p:cNvSpPr>
          <p:nvPr>
            <p:ph type="sldNum" sz="quarter" idx="5"/>
          </p:nvPr>
        </p:nvSpPr>
        <p:spPr/>
        <p:txBody>
          <a:bodyPr/>
          <a:lstStyle/>
          <a:p>
            <a:fld id="{202C422B-44FF-4DB7-B2DC-4A0B1CF9BAD8}" type="slidenum">
              <a:rPr kumimoji="1" lang="ja-JP" altLang="en-US" smtClean="0"/>
              <a:t>11</a:t>
            </a:fld>
            <a:endParaRPr kumimoji="1" lang="ja-JP" altLang="en-US"/>
          </a:p>
        </p:txBody>
      </p:sp>
    </p:spTree>
    <p:extLst>
      <p:ext uri="{BB962C8B-B14F-4D97-AF65-F5344CB8AC3E}">
        <p14:creationId xmlns:p14="http://schemas.microsoft.com/office/powerpoint/2010/main" val="3357271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0600" y="766763"/>
            <a:ext cx="5118100" cy="3838575"/>
          </a:xfrm>
        </p:spPr>
      </p:sp>
      <p:sp>
        <p:nvSpPr>
          <p:cNvPr id="3" name="ノート プレースホルダー 2"/>
          <p:cNvSpPr>
            <a:spLocks noGrp="1"/>
          </p:cNvSpPr>
          <p:nvPr>
            <p:ph type="body" idx="1"/>
          </p:nvPr>
        </p:nvSpPr>
        <p:spPr/>
        <p:txBody>
          <a:bodyPr/>
          <a:lstStyle/>
          <a:p>
            <a:pPr>
              <a:lnSpc>
                <a:spcPct val="150000"/>
              </a:lnSpc>
            </a:pPr>
            <a:r>
              <a:rPr kumimoji="1" lang="ja-JP" altLang="en-US" dirty="0" smtClean="0">
                <a:latin typeface="+mn-ea"/>
              </a:rPr>
              <a:t>こちらが治療後の写真</a:t>
            </a:r>
            <a:r>
              <a:rPr lang="ja-JP" altLang="en-US" dirty="0" smtClean="0">
                <a:latin typeface="+mn-ea"/>
              </a:rPr>
              <a:t>です</a:t>
            </a:r>
            <a:r>
              <a:rPr kumimoji="1" lang="ja-JP" altLang="en-US" dirty="0" smtClean="0">
                <a:latin typeface="+mn-ea"/>
              </a:rPr>
              <a:t>。</a:t>
            </a:r>
            <a:endParaRPr kumimoji="1" lang="en-US" altLang="ja-JP" dirty="0" smtClean="0">
              <a:latin typeface="+mn-ea"/>
            </a:endParaRPr>
          </a:p>
          <a:p>
            <a:pPr>
              <a:lnSpc>
                <a:spcPct val="150000"/>
              </a:lnSpc>
            </a:pPr>
            <a:r>
              <a:rPr kumimoji="1" lang="ja-JP" altLang="en-US" dirty="0" smtClean="0">
                <a:latin typeface="+mn-ea"/>
              </a:rPr>
              <a:t>けがをした歯を隣の歯とワイヤーを使って固定しました。手や足のけがでも使うギプスのような役割です。</a:t>
            </a:r>
            <a:endParaRPr kumimoji="1" lang="ja-JP" altLang="en-US" dirty="0">
              <a:latin typeface="+mn-ea"/>
            </a:endParaRPr>
          </a:p>
        </p:txBody>
      </p:sp>
      <p:sp>
        <p:nvSpPr>
          <p:cNvPr id="4" name="スライド番号プレースホルダー 3"/>
          <p:cNvSpPr>
            <a:spLocks noGrp="1"/>
          </p:cNvSpPr>
          <p:nvPr>
            <p:ph type="sldNum" sz="quarter" idx="5"/>
          </p:nvPr>
        </p:nvSpPr>
        <p:spPr/>
        <p:txBody>
          <a:bodyPr/>
          <a:lstStyle/>
          <a:p>
            <a:fld id="{202C422B-44FF-4DB7-B2DC-4A0B1CF9BAD8}" type="slidenum">
              <a:rPr kumimoji="1" lang="ja-JP" altLang="en-US" smtClean="0"/>
              <a:t>12</a:t>
            </a:fld>
            <a:endParaRPr kumimoji="1" lang="ja-JP" altLang="en-US"/>
          </a:p>
        </p:txBody>
      </p:sp>
    </p:spTree>
    <p:extLst>
      <p:ext uri="{BB962C8B-B14F-4D97-AF65-F5344CB8AC3E}">
        <p14:creationId xmlns:p14="http://schemas.microsoft.com/office/powerpoint/2010/main" val="3013338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0600" y="766763"/>
            <a:ext cx="5118100" cy="3838575"/>
          </a:xfrm>
        </p:spPr>
      </p:sp>
      <p:sp>
        <p:nvSpPr>
          <p:cNvPr id="3" name="ノート プレースホルダー 2"/>
          <p:cNvSpPr>
            <a:spLocks noGrp="1"/>
          </p:cNvSpPr>
          <p:nvPr>
            <p:ph type="body" idx="1"/>
          </p:nvPr>
        </p:nvSpPr>
        <p:spPr/>
        <p:txBody>
          <a:bodyPr/>
          <a:lstStyle/>
          <a:p>
            <a:pPr>
              <a:lnSpc>
                <a:spcPct val="150000"/>
              </a:lnSpc>
            </a:pPr>
            <a:r>
              <a:rPr kumimoji="1" lang="ja-JP" altLang="en-US" dirty="0" smtClean="0">
                <a:latin typeface="+mn-ea"/>
              </a:rPr>
              <a:t>こちらは歯の破折の写真です。前歯が半分ほど割れています。</a:t>
            </a:r>
            <a:endParaRPr kumimoji="1" lang="en-US" altLang="ja-JP" dirty="0" smtClean="0">
              <a:latin typeface="+mn-ea"/>
            </a:endParaRPr>
          </a:p>
          <a:p>
            <a:pPr>
              <a:lnSpc>
                <a:spcPct val="150000"/>
              </a:lnSpc>
            </a:pPr>
            <a:r>
              <a:rPr kumimoji="1" lang="ja-JP" altLang="en-US" dirty="0" smtClean="0">
                <a:latin typeface="+mn-ea"/>
              </a:rPr>
              <a:t>外から加わる力の程度、角度、あるいは歯並びによる歯の位置によって破折の仕方もさまざまです。</a:t>
            </a:r>
            <a:endParaRPr kumimoji="1" lang="en-US" altLang="ja-JP" dirty="0" smtClean="0">
              <a:latin typeface="+mn-ea"/>
            </a:endParaRPr>
          </a:p>
          <a:p>
            <a:pPr>
              <a:lnSpc>
                <a:spcPct val="150000"/>
              </a:lnSpc>
            </a:pPr>
            <a:r>
              <a:rPr kumimoji="1" lang="ja-JP" altLang="en-US" dirty="0" smtClean="0">
                <a:latin typeface="+mn-ea"/>
              </a:rPr>
              <a:t>歯のけがは前歯に多く発生します。けがから前歯を守るものにマウスガードがあります。</a:t>
            </a:r>
            <a:endParaRPr kumimoji="1" lang="en-US" altLang="ja-JP" dirty="0" smtClean="0">
              <a:latin typeface="+mn-ea"/>
            </a:endParaRPr>
          </a:p>
        </p:txBody>
      </p:sp>
      <p:sp>
        <p:nvSpPr>
          <p:cNvPr id="4" name="スライド番号プレースホルダー 3"/>
          <p:cNvSpPr>
            <a:spLocks noGrp="1"/>
          </p:cNvSpPr>
          <p:nvPr>
            <p:ph type="sldNum" sz="quarter" idx="5"/>
          </p:nvPr>
        </p:nvSpPr>
        <p:spPr/>
        <p:txBody>
          <a:bodyPr/>
          <a:lstStyle/>
          <a:p>
            <a:fld id="{202C422B-44FF-4DB7-B2DC-4A0B1CF9BAD8}" type="slidenum">
              <a:rPr kumimoji="1" lang="ja-JP" altLang="en-US" smtClean="0"/>
              <a:t>13</a:t>
            </a:fld>
            <a:endParaRPr kumimoji="1" lang="ja-JP" altLang="en-US"/>
          </a:p>
        </p:txBody>
      </p:sp>
    </p:spTree>
    <p:extLst>
      <p:ext uri="{BB962C8B-B14F-4D97-AF65-F5344CB8AC3E}">
        <p14:creationId xmlns:p14="http://schemas.microsoft.com/office/powerpoint/2010/main" val="3253436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0600" y="766763"/>
            <a:ext cx="5118100" cy="3838575"/>
          </a:xfrm>
        </p:spPr>
      </p:sp>
      <p:sp>
        <p:nvSpPr>
          <p:cNvPr id="3" name="ノート プレースホルダー 2"/>
          <p:cNvSpPr>
            <a:spLocks noGrp="1"/>
          </p:cNvSpPr>
          <p:nvPr>
            <p:ph type="body" idx="1"/>
          </p:nvPr>
        </p:nvSpPr>
        <p:spPr/>
        <p:txBody>
          <a:bodyPr/>
          <a:lstStyle/>
          <a:p>
            <a:pPr>
              <a:lnSpc>
                <a:spcPct val="150000"/>
              </a:lnSpc>
            </a:pPr>
            <a:r>
              <a:rPr kumimoji="1" lang="ja-JP" altLang="en-US" dirty="0" smtClean="0">
                <a:latin typeface="+mn-ea"/>
              </a:rPr>
              <a:t>こちらがマウスガードの写真</a:t>
            </a:r>
            <a:r>
              <a:rPr lang="ja-JP" altLang="en-US" dirty="0">
                <a:latin typeface="+mn-ea"/>
              </a:rPr>
              <a:t>です</a:t>
            </a:r>
            <a:r>
              <a:rPr kumimoji="1" lang="ja-JP" altLang="en-US" dirty="0" smtClean="0">
                <a:latin typeface="+mn-ea"/>
              </a:rPr>
              <a:t>。</a:t>
            </a:r>
            <a:endParaRPr kumimoji="1" lang="en-US" altLang="ja-JP" dirty="0" smtClean="0">
              <a:latin typeface="+mn-ea"/>
            </a:endParaRPr>
          </a:p>
          <a:p>
            <a:pPr>
              <a:lnSpc>
                <a:spcPct val="150000"/>
              </a:lnSpc>
            </a:pPr>
            <a:r>
              <a:rPr kumimoji="1" lang="ja-JP" altLang="en-US" dirty="0" smtClean="0">
                <a:latin typeface="+mn-ea"/>
              </a:rPr>
              <a:t>運動やスポーツをするときに口の中に入れて、けがから歯を守ります。</a:t>
            </a:r>
            <a:endParaRPr kumimoji="1" lang="en-US" altLang="ja-JP" dirty="0" smtClean="0">
              <a:latin typeface="+mn-ea"/>
            </a:endParaRPr>
          </a:p>
          <a:p>
            <a:pPr>
              <a:lnSpc>
                <a:spcPct val="150000"/>
              </a:lnSpc>
            </a:pPr>
            <a:r>
              <a:rPr kumimoji="1" lang="ja-JP" altLang="en-US" dirty="0" smtClean="0">
                <a:latin typeface="+mn-ea"/>
              </a:rPr>
              <a:t>特に、一番けがが多い上の前歯をけがから保護します。</a:t>
            </a:r>
            <a:endParaRPr kumimoji="1" lang="en-US" altLang="ja-JP" dirty="0" smtClean="0">
              <a:latin typeface="+mn-ea"/>
            </a:endParaRPr>
          </a:p>
          <a:p>
            <a:pPr>
              <a:lnSpc>
                <a:spcPct val="150000"/>
              </a:lnSpc>
            </a:pPr>
            <a:r>
              <a:rPr kumimoji="1" lang="ja-JP" altLang="en-US" dirty="0" smtClean="0">
                <a:latin typeface="+mn-ea"/>
              </a:rPr>
              <a:t>マウスガードは歯科医院で作れます。</a:t>
            </a:r>
          </a:p>
          <a:p>
            <a:pPr>
              <a:lnSpc>
                <a:spcPct val="150000"/>
              </a:lnSpc>
            </a:pPr>
            <a:endParaRPr kumimoji="1" lang="ja-JP" altLang="en-US" dirty="0">
              <a:latin typeface="+mn-ea"/>
            </a:endParaRPr>
          </a:p>
        </p:txBody>
      </p:sp>
      <p:sp>
        <p:nvSpPr>
          <p:cNvPr id="4" name="スライド番号プレースホルダー 3"/>
          <p:cNvSpPr>
            <a:spLocks noGrp="1"/>
          </p:cNvSpPr>
          <p:nvPr>
            <p:ph type="sldNum" sz="quarter" idx="5"/>
          </p:nvPr>
        </p:nvSpPr>
        <p:spPr/>
        <p:txBody>
          <a:bodyPr/>
          <a:lstStyle/>
          <a:p>
            <a:fld id="{202C422B-44FF-4DB7-B2DC-4A0B1CF9BAD8}" type="slidenum">
              <a:rPr kumimoji="1" lang="ja-JP" altLang="en-US" smtClean="0"/>
              <a:t>14</a:t>
            </a:fld>
            <a:endParaRPr kumimoji="1" lang="ja-JP" altLang="en-US"/>
          </a:p>
        </p:txBody>
      </p:sp>
    </p:spTree>
    <p:extLst>
      <p:ext uri="{BB962C8B-B14F-4D97-AF65-F5344CB8AC3E}">
        <p14:creationId xmlns:p14="http://schemas.microsoft.com/office/powerpoint/2010/main" val="103246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0600" y="766763"/>
            <a:ext cx="5118100" cy="3838575"/>
          </a:xfrm>
        </p:spPr>
      </p:sp>
      <p:sp>
        <p:nvSpPr>
          <p:cNvPr id="3" name="ノート プレースホルダー 2"/>
          <p:cNvSpPr>
            <a:spLocks noGrp="1"/>
          </p:cNvSpPr>
          <p:nvPr>
            <p:ph type="body" idx="1"/>
          </p:nvPr>
        </p:nvSpPr>
        <p:spPr/>
        <p:txBody>
          <a:bodyPr/>
          <a:lstStyle/>
          <a:p>
            <a:pPr>
              <a:lnSpc>
                <a:spcPct val="150000"/>
              </a:lnSpc>
            </a:pPr>
            <a:r>
              <a:rPr kumimoji="1" lang="ja-JP" altLang="en-US" dirty="0" smtClean="0">
                <a:latin typeface="+mn-ea"/>
              </a:rPr>
              <a:t>マウスガードの効果です。前歯をけがから守るだけでなく、その他にもさまざまな効果があります。</a:t>
            </a:r>
            <a:endParaRPr kumimoji="1" lang="en-US" altLang="ja-JP" dirty="0" smtClean="0">
              <a:latin typeface="+mn-ea"/>
            </a:endParaRPr>
          </a:p>
          <a:p>
            <a:pPr>
              <a:lnSpc>
                <a:spcPct val="150000"/>
              </a:lnSpc>
            </a:pPr>
            <a:r>
              <a:rPr kumimoji="1" lang="ja-JP" altLang="en-US" dirty="0" smtClean="0">
                <a:latin typeface="+mn-ea"/>
              </a:rPr>
              <a:t>①歯の保護、　②歯が唇、頬、舌、歯肉など自分の口の中を傷つけることを予防、　③自分の歯が相手を傷つけることを予防、　④顎の骨や関節への衝撃を和らげ、顎のけがや脳しんとうなどを軽減、予防。</a:t>
            </a:r>
          </a:p>
          <a:p>
            <a:pPr>
              <a:lnSpc>
                <a:spcPct val="150000"/>
              </a:lnSpc>
            </a:pPr>
            <a:endParaRPr kumimoji="1" lang="en-US" altLang="ja-JP" dirty="0" smtClean="0">
              <a:latin typeface="+mn-ea"/>
            </a:endParaRPr>
          </a:p>
          <a:p>
            <a:pPr>
              <a:lnSpc>
                <a:spcPct val="150000"/>
              </a:lnSpc>
            </a:pPr>
            <a:endParaRPr kumimoji="1" lang="ja-JP" altLang="en-US" dirty="0">
              <a:latin typeface="+mn-ea"/>
            </a:endParaRPr>
          </a:p>
        </p:txBody>
      </p:sp>
      <p:sp>
        <p:nvSpPr>
          <p:cNvPr id="4" name="スライド番号プレースホルダー 3"/>
          <p:cNvSpPr>
            <a:spLocks noGrp="1"/>
          </p:cNvSpPr>
          <p:nvPr>
            <p:ph type="sldNum" sz="quarter" idx="5"/>
          </p:nvPr>
        </p:nvSpPr>
        <p:spPr/>
        <p:txBody>
          <a:bodyPr/>
          <a:lstStyle/>
          <a:p>
            <a:fld id="{202C422B-44FF-4DB7-B2DC-4A0B1CF9BAD8}" type="slidenum">
              <a:rPr kumimoji="1" lang="ja-JP" altLang="en-US" smtClean="0"/>
              <a:t>15</a:t>
            </a:fld>
            <a:endParaRPr kumimoji="1" lang="ja-JP" altLang="en-US"/>
          </a:p>
        </p:txBody>
      </p:sp>
    </p:spTree>
    <p:extLst>
      <p:ext uri="{BB962C8B-B14F-4D97-AF65-F5344CB8AC3E}">
        <p14:creationId xmlns:p14="http://schemas.microsoft.com/office/powerpoint/2010/main" val="61098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0600" y="766763"/>
            <a:ext cx="5118100" cy="3838575"/>
          </a:xfrm>
        </p:spPr>
      </p:sp>
      <p:sp>
        <p:nvSpPr>
          <p:cNvPr id="3" name="ノート プレースホルダー 2"/>
          <p:cNvSpPr>
            <a:spLocks noGrp="1"/>
          </p:cNvSpPr>
          <p:nvPr>
            <p:ph type="body" idx="1"/>
          </p:nvPr>
        </p:nvSpPr>
        <p:spPr/>
        <p:txBody>
          <a:bodyPr/>
          <a:lstStyle/>
          <a:p>
            <a:pPr>
              <a:lnSpc>
                <a:spcPct val="150000"/>
              </a:lnSpc>
            </a:pPr>
            <a:r>
              <a:rPr kumimoji="1" lang="ja-JP" altLang="en-US" dirty="0" smtClean="0">
                <a:latin typeface="+mn-ea"/>
              </a:rPr>
              <a:t>ここからは友達といるときや部活動中にけがした場合の対応について説明します。</a:t>
            </a:r>
            <a:endParaRPr kumimoji="1" lang="en-US" altLang="ja-JP" dirty="0" smtClean="0">
              <a:latin typeface="+mn-ea"/>
            </a:endParaRPr>
          </a:p>
          <a:p>
            <a:pPr>
              <a:lnSpc>
                <a:spcPct val="150000"/>
              </a:lnSpc>
            </a:pPr>
            <a:r>
              <a:rPr kumimoji="1" lang="ja-JP" altLang="en-US" dirty="0" smtClean="0">
                <a:latin typeface="+mn-ea"/>
              </a:rPr>
              <a:t>けがというのは急に起こります。では実際けがをしたらどうしたらいいのでしょう？</a:t>
            </a:r>
            <a:endParaRPr kumimoji="1" lang="en-US" altLang="ja-JP" dirty="0" smtClean="0">
              <a:latin typeface="+mn-ea"/>
            </a:endParaRPr>
          </a:p>
          <a:p>
            <a:pPr>
              <a:lnSpc>
                <a:spcPct val="150000"/>
              </a:lnSpc>
            </a:pPr>
            <a:r>
              <a:rPr kumimoji="1" lang="ja-JP" altLang="en-US" dirty="0" smtClean="0">
                <a:latin typeface="+mn-ea"/>
              </a:rPr>
              <a:t>意識があるかの確認、呼吸をしているかの確認、けがをチェックし、まずは近くにいる先生、大人を呼びましょう。</a:t>
            </a:r>
            <a:endParaRPr kumimoji="1" lang="en-US" altLang="ja-JP" dirty="0">
              <a:latin typeface="+mn-ea"/>
            </a:endParaRPr>
          </a:p>
          <a:p>
            <a:pPr>
              <a:lnSpc>
                <a:spcPct val="150000"/>
              </a:lnSpc>
            </a:pPr>
            <a:r>
              <a:rPr kumimoji="1" lang="ja-JP" altLang="en-US" dirty="0" smtClean="0">
                <a:latin typeface="+mn-ea"/>
              </a:rPr>
              <a:t>意識がない、呼吸がない場合は</a:t>
            </a:r>
            <a:r>
              <a:rPr lang="ja-JP" altLang="en-US" dirty="0">
                <a:latin typeface="+mn-ea"/>
              </a:rPr>
              <a:t>急いで</a:t>
            </a:r>
            <a:r>
              <a:rPr kumimoji="1" lang="ja-JP" altLang="en-US" dirty="0" smtClean="0">
                <a:latin typeface="+mn-ea"/>
              </a:rPr>
              <a:t>、救急車の手配・</a:t>
            </a:r>
            <a:r>
              <a:rPr kumimoji="1" lang="en-US" altLang="ja-JP" dirty="0" smtClean="0">
                <a:latin typeface="+mn-ea"/>
              </a:rPr>
              <a:t>AED</a:t>
            </a:r>
            <a:r>
              <a:rPr kumimoji="1" lang="ja-JP" altLang="en-US" dirty="0" smtClean="0">
                <a:latin typeface="+mn-ea"/>
              </a:rPr>
              <a:t>の使用等を行いましょう。</a:t>
            </a:r>
            <a:endParaRPr kumimoji="1" lang="ja-JP" altLang="en-US" dirty="0">
              <a:latin typeface="+mn-ea"/>
            </a:endParaRPr>
          </a:p>
        </p:txBody>
      </p:sp>
      <p:sp>
        <p:nvSpPr>
          <p:cNvPr id="4" name="スライド番号プレースホルダー 3"/>
          <p:cNvSpPr>
            <a:spLocks noGrp="1"/>
          </p:cNvSpPr>
          <p:nvPr>
            <p:ph type="sldNum" sz="quarter" idx="10"/>
          </p:nvPr>
        </p:nvSpPr>
        <p:spPr/>
        <p:txBody>
          <a:bodyPr/>
          <a:lstStyle/>
          <a:p>
            <a:fld id="{202C422B-44FF-4DB7-B2DC-4A0B1CF9BAD8}" type="slidenum">
              <a:rPr kumimoji="1" lang="ja-JP" altLang="en-US" smtClean="0"/>
              <a:t>16</a:t>
            </a:fld>
            <a:endParaRPr kumimoji="1" lang="ja-JP" altLang="en-US"/>
          </a:p>
        </p:txBody>
      </p:sp>
    </p:spTree>
    <p:extLst>
      <p:ext uri="{BB962C8B-B14F-4D97-AF65-F5344CB8AC3E}">
        <p14:creationId xmlns:p14="http://schemas.microsoft.com/office/powerpoint/2010/main" val="198121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0600" y="766763"/>
            <a:ext cx="5118100" cy="3838575"/>
          </a:xfrm>
        </p:spPr>
      </p:sp>
      <p:sp>
        <p:nvSpPr>
          <p:cNvPr id="3" name="ノート プレースホルダー 2"/>
          <p:cNvSpPr>
            <a:spLocks noGrp="1"/>
          </p:cNvSpPr>
          <p:nvPr>
            <p:ph type="body" idx="1"/>
          </p:nvPr>
        </p:nvSpPr>
        <p:spPr/>
        <p:txBody>
          <a:bodyPr/>
          <a:lstStyle/>
          <a:p>
            <a:pPr>
              <a:lnSpc>
                <a:spcPct val="150000"/>
              </a:lnSpc>
            </a:pPr>
            <a:r>
              <a:rPr kumimoji="1" lang="ja-JP" altLang="en-US" dirty="0" smtClean="0">
                <a:latin typeface="+mn-ea"/>
              </a:rPr>
              <a:t>出血したり、歯が抜けてしまったらどうしたらいいのでしょうか？</a:t>
            </a:r>
            <a:endParaRPr kumimoji="1" lang="en-US" altLang="ja-JP" dirty="0" smtClean="0">
              <a:latin typeface="+mn-ea"/>
            </a:endParaRPr>
          </a:p>
          <a:p>
            <a:pPr>
              <a:lnSpc>
                <a:spcPct val="150000"/>
              </a:lnSpc>
            </a:pPr>
            <a:r>
              <a:rPr kumimoji="1" lang="ja-JP" altLang="en-US" dirty="0" smtClean="0">
                <a:latin typeface="+mn-ea"/>
              </a:rPr>
              <a:t>まず止血をしましょう。タオル・ハンカチ・ティッシュなどでおさえて血を止めましょう。</a:t>
            </a:r>
            <a:endParaRPr kumimoji="1" lang="en-US" altLang="ja-JP" dirty="0" smtClean="0">
              <a:latin typeface="+mn-ea"/>
            </a:endParaRPr>
          </a:p>
          <a:p>
            <a:pPr>
              <a:lnSpc>
                <a:spcPct val="150000"/>
              </a:lnSpc>
            </a:pPr>
            <a:r>
              <a:rPr kumimoji="1" lang="ja-JP" altLang="en-US" dirty="0" smtClean="0">
                <a:latin typeface="+mn-ea"/>
              </a:rPr>
              <a:t>歯が抜けてしまったら歯を保存液に入れましょう。保存液がなければ牛乳でも大丈夫です。</a:t>
            </a:r>
            <a:endParaRPr kumimoji="1" lang="en-US" altLang="ja-JP" dirty="0" smtClean="0">
              <a:latin typeface="+mn-ea"/>
            </a:endParaRPr>
          </a:p>
          <a:p>
            <a:pPr>
              <a:lnSpc>
                <a:spcPct val="150000"/>
              </a:lnSpc>
            </a:pPr>
            <a:r>
              <a:rPr kumimoji="1" lang="ja-JP" altLang="en-US" dirty="0" smtClean="0">
                <a:latin typeface="+mn-ea"/>
              </a:rPr>
              <a:t>このときの注意として</a:t>
            </a:r>
            <a:endParaRPr kumimoji="1" lang="en-US" altLang="ja-JP" dirty="0" smtClean="0">
              <a:latin typeface="+mn-ea"/>
            </a:endParaRPr>
          </a:p>
          <a:p>
            <a:pPr>
              <a:lnSpc>
                <a:spcPct val="150000"/>
              </a:lnSpc>
            </a:pPr>
            <a:r>
              <a:rPr kumimoji="1" lang="ja-JP" altLang="en-US" dirty="0" smtClean="0">
                <a:latin typeface="+mn-ea"/>
              </a:rPr>
              <a:t>・歯根（歯の根っこ）に触らないこと。</a:t>
            </a:r>
            <a:endParaRPr kumimoji="1" lang="en-US" altLang="ja-JP" dirty="0" smtClean="0">
              <a:latin typeface="+mn-ea"/>
            </a:endParaRPr>
          </a:p>
          <a:p>
            <a:pPr>
              <a:lnSpc>
                <a:spcPct val="150000"/>
              </a:lnSpc>
            </a:pPr>
            <a:r>
              <a:rPr kumimoji="1" lang="ja-JP" altLang="en-US" dirty="0" smtClean="0">
                <a:latin typeface="+mn-ea"/>
              </a:rPr>
              <a:t>・抜けた歯は乾燥させないこと。</a:t>
            </a:r>
            <a:endParaRPr kumimoji="1" lang="en-US" altLang="ja-JP" dirty="0" smtClean="0">
              <a:latin typeface="+mn-ea"/>
            </a:endParaRPr>
          </a:p>
          <a:p>
            <a:pPr>
              <a:lnSpc>
                <a:spcPct val="150000"/>
              </a:lnSpc>
            </a:pPr>
            <a:r>
              <a:rPr kumimoji="1" lang="ja-JP" altLang="en-US" dirty="0" smtClean="0">
                <a:latin typeface="+mn-ea"/>
              </a:rPr>
              <a:t>・抜けた歯や割れたかけらは水洗いしないことです。</a:t>
            </a:r>
            <a:endParaRPr kumimoji="1" lang="en-US" altLang="ja-JP" dirty="0" smtClean="0">
              <a:latin typeface="+mn-ea"/>
            </a:endParaRPr>
          </a:p>
          <a:p>
            <a:pPr>
              <a:lnSpc>
                <a:spcPct val="150000"/>
              </a:lnSpc>
            </a:pPr>
            <a:endParaRPr kumimoji="1" lang="ja-JP" altLang="en-US" dirty="0">
              <a:latin typeface="+mn-ea"/>
            </a:endParaRPr>
          </a:p>
        </p:txBody>
      </p:sp>
      <p:sp>
        <p:nvSpPr>
          <p:cNvPr id="4" name="スライド番号プレースホルダー 3"/>
          <p:cNvSpPr>
            <a:spLocks noGrp="1"/>
          </p:cNvSpPr>
          <p:nvPr>
            <p:ph type="sldNum" sz="quarter" idx="5"/>
          </p:nvPr>
        </p:nvSpPr>
        <p:spPr/>
        <p:txBody>
          <a:bodyPr/>
          <a:lstStyle/>
          <a:p>
            <a:fld id="{202C422B-44FF-4DB7-B2DC-4A0B1CF9BAD8}" type="slidenum">
              <a:rPr kumimoji="1" lang="ja-JP" altLang="en-US" smtClean="0"/>
              <a:t>17</a:t>
            </a:fld>
            <a:endParaRPr kumimoji="1" lang="ja-JP" altLang="en-US"/>
          </a:p>
        </p:txBody>
      </p:sp>
    </p:spTree>
    <p:extLst>
      <p:ext uri="{BB962C8B-B14F-4D97-AF65-F5344CB8AC3E}">
        <p14:creationId xmlns:p14="http://schemas.microsoft.com/office/powerpoint/2010/main" val="1554901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0600" y="766763"/>
            <a:ext cx="5118100" cy="3838575"/>
          </a:xfrm>
        </p:spPr>
      </p:sp>
      <p:sp>
        <p:nvSpPr>
          <p:cNvPr id="3" name="ノート プレースホルダー 2"/>
          <p:cNvSpPr>
            <a:spLocks noGrp="1"/>
          </p:cNvSpPr>
          <p:nvPr>
            <p:ph type="body" idx="1"/>
          </p:nvPr>
        </p:nvSpPr>
        <p:spPr/>
        <p:txBody>
          <a:bodyPr/>
          <a:lstStyle/>
          <a:p>
            <a:pPr>
              <a:lnSpc>
                <a:spcPct val="150000"/>
              </a:lnSpc>
            </a:pPr>
            <a:r>
              <a:rPr kumimoji="1" lang="ja-JP" altLang="en-US" dirty="0" smtClean="0">
                <a:latin typeface="+mn-ea"/>
              </a:rPr>
              <a:t>次に歯科医院に連絡しましょう。</a:t>
            </a:r>
            <a:endParaRPr kumimoji="1" lang="en-US" altLang="ja-JP" dirty="0" smtClean="0">
              <a:latin typeface="+mn-ea"/>
            </a:endParaRPr>
          </a:p>
          <a:p>
            <a:pPr>
              <a:lnSpc>
                <a:spcPct val="150000"/>
              </a:lnSpc>
            </a:pPr>
            <a:r>
              <a:rPr kumimoji="1" lang="ja-JP" altLang="en-US" dirty="0" smtClean="0">
                <a:latin typeface="+mn-ea"/>
              </a:rPr>
              <a:t>抜けた歯は元に戻せる場合があります。</a:t>
            </a:r>
          </a:p>
          <a:p>
            <a:pPr>
              <a:lnSpc>
                <a:spcPct val="150000"/>
              </a:lnSpc>
            </a:pPr>
            <a:r>
              <a:rPr kumimoji="1" lang="ja-JP" altLang="en-US" dirty="0" smtClean="0">
                <a:latin typeface="+mn-ea"/>
              </a:rPr>
              <a:t>保存液に入れた抜けた歯やかけらを持って、できるだけ早く歯科医院を受診しましょう。</a:t>
            </a:r>
            <a:endParaRPr kumimoji="1" lang="ja-JP" altLang="en-US" dirty="0">
              <a:latin typeface="+mn-ea"/>
            </a:endParaRPr>
          </a:p>
        </p:txBody>
      </p:sp>
      <p:sp>
        <p:nvSpPr>
          <p:cNvPr id="4" name="スライド番号プレースホルダー 3"/>
          <p:cNvSpPr>
            <a:spLocks noGrp="1"/>
          </p:cNvSpPr>
          <p:nvPr>
            <p:ph type="sldNum" sz="quarter" idx="5"/>
          </p:nvPr>
        </p:nvSpPr>
        <p:spPr/>
        <p:txBody>
          <a:bodyPr/>
          <a:lstStyle/>
          <a:p>
            <a:fld id="{202C422B-44FF-4DB7-B2DC-4A0B1CF9BAD8}" type="slidenum">
              <a:rPr kumimoji="1" lang="ja-JP" altLang="en-US" smtClean="0"/>
              <a:t>18</a:t>
            </a:fld>
            <a:endParaRPr kumimoji="1" lang="ja-JP" altLang="en-US"/>
          </a:p>
        </p:txBody>
      </p:sp>
    </p:spTree>
    <p:extLst>
      <p:ext uri="{BB962C8B-B14F-4D97-AF65-F5344CB8AC3E}">
        <p14:creationId xmlns:p14="http://schemas.microsoft.com/office/powerpoint/2010/main" val="623591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0600" y="766763"/>
            <a:ext cx="5118100" cy="3838575"/>
          </a:xfrm>
        </p:spPr>
      </p:sp>
      <p:sp>
        <p:nvSpPr>
          <p:cNvPr id="3" name="ノート プレースホルダー 2"/>
          <p:cNvSpPr>
            <a:spLocks noGrp="1"/>
          </p:cNvSpPr>
          <p:nvPr>
            <p:ph type="body" idx="1"/>
          </p:nvPr>
        </p:nvSpPr>
        <p:spPr/>
        <p:txBody>
          <a:bodyPr/>
          <a:lstStyle/>
          <a:p>
            <a:pPr>
              <a:lnSpc>
                <a:spcPct val="150000"/>
              </a:lnSpc>
            </a:pPr>
            <a:r>
              <a:rPr kumimoji="1" lang="ja-JP" altLang="en-US" dirty="0" smtClean="0">
                <a:latin typeface="+mn-ea"/>
              </a:rPr>
              <a:t>歯は失ったら取り戻せない大切なものです。</a:t>
            </a:r>
            <a:endParaRPr kumimoji="1" lang="en-US" altLang="ja-JP" dirty="0" smtClean="0">
              <a:latin typeface="+mn-ea"/>
            </a:endParaRPr>
          </a:p>
          <a:p>
            <a:pPr>
              <a:lnSpc>
                <a:spcPct val="150000"/>
              </a:lnSpc>
            </a:pPr>
            <a:r>
              <a:rPr kumimoji="1" lang="ja-JP" altLang="en-US" dirty="0" smtClean="0">
                <a:latin typeface="+mn-ea"/>
              </a:rPr>
              <a:t>けがを防ぐためにできることを考えてみましょう。</a:t>
            </a:r>
            <a:endParaRPr kumimoji="1" lang="en-US" altLang="ja-JP" dirty="0" smtClean="0">
              <a:latin typeface="+mn-ea"/>
            </a:endParaRPr>
          </a:p>
          <a:p>
            <a:pPr>
              <a:lnSpc>
                <a:spcPct val="150000"/>
              </a:lnSpc>
            </a:pPr>
            <a:r>
              <a:rPr kumimoji="1" lang="ja-JP" altLang="en-US" dirty="0" smtClean="0">
                <a:latin typeface="+mn-ea"/>
              </a:rPr>
              <a:t>・自分の不注意や悪ふざけが原因のけがが多く発生しています。</a:t>
            </a:r>
            <a:endParaRPr kumimoji="1" lang="en-US" altLang="ja-JP" dirty="0" smtClean="0">
              <a:latin typeface="+mn-ea"/>
            </a:endParaRPr>
          </a:p>
          <a:p>
            <a:pPr>
              <a:lnSpc>
                <a:spcPct val="150000"/>
              </a:lnSpc>
            </a:pPr>
            <a:r>
              <a:rPr kumimoji="1" lang="ja-JP" altLang="en-US" dirty="0" smtClean="0">
                <a:latin typeface="+mn-ea"/>
              </a:rPr>
              <a:t>・学校では休憩時間に一番多くけががおきています。</a:t>
            </a:r>
          </a:p>
          <a:p>
            <a:pPr>
              <a:lnSpc>
                <a:spcPct val="150000"/>
              </a:lnSpc>
            </a:pPr>
            <a:r>
              <a:rPr kumimoji="1" lang="ja-JP" altLang="en-US" dirty="0" smtClean="0">
                <a:latin typeface="+mn-ea"/>
              </a:rPr>
              <a:t>・運動やスポーツをするときはルールを守りましょう。</a:t>
            </a:r>
            <a:endParaRPr kumimoji="1" lang="en-US" altLang="ja-JP" dirty="0" smtClean="0">
              <a:latin typeface="+mn-ea"/>
            </a:endParaRPr>
          </a:p>
          <a:p>
            <a:pPr>
              <a:lnSpc>
                <a:spcPct val="150000"/>
              </a:lnSpc>
            </a:pPr>
            <a:r>
              <a:rPr kumimoji="1" lang="ja-JP" altLang="en-US" dirty="0" smtClean="0">
                <a:latin typeface="+mn-ea"/>
              </a:rPr>
              <a:t>・安全に活動できるように、「安全な場所かな？」「けがをしそうなものはないかな？ 」「用具はこわれてないかな？」など、まわりに気を配りましょう。</a:t>
            </a:r>
            <a:endParaRPr kumimoji="1" lang="ja-JP" altLang="en-US" dirty="0">
              <a:latin typeface="+mn-ea"/>
            </a:endParaRPr>
          </a:p>
        </p:txBody>
      </p:sp>
      <p:sp>
        <p:nvSpPr>
          <p:cNvPr id="4" name="スライド番号プレースホルダー 3"/>
          <p:cNvSpPr>
            <a:spLocks noGrp="1"/>
          </p:cNvSpPr>
          <p:nvPr>
            <p:ph type="sldNum" sz="quarter" idx="5"/>
          </p:nvPr>
        </p:nvSpPr>
        <p:spPr/>
        <p:txBody>
          <a:bodyPr/>
          <a:lstStyle/>
          <a:p>
            <a:fld id="{202C422B-44FF-4DB7-B2DC-4A0B1CF9BAD8}" type="slidenum">
              <a:rPr kumimoji="1" lang="ja-JP" altLang="en-US" smtClean="0"/>
              <a:t>19</a:t>
            </a:fld>
            <a:endParaRPr kumimoji="1" lang="ja-JP" altLang="en-US"/>
          </a:p>
        </p:txBody>
      </p:sp>
    </p:spTree>
    <p:extLst>
      <p:ext uri="{BB962C8B-B14F-4D97-AF65-F5344CB8AC3E}">
        <p14:creationId xmlns:p14="http://schemas.microsoft.com/office/powerpoint/2010/main" val="252838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0600" y="766763"/>
            <a:ext cx="5118100" cy="3838575"/>
          </a:xfrm>
        </p:spPr>
      </p:sp>
      <p:sp>
        <p:nvSpPr>
          <p:cNvPr id="3" name="ノート プレースホルダー 2"/>
          <p:cNvSpPr>
            <a:spLocks noGrp="1"/>
          </p:cNvSpPr>
          <p:nvPr>
            <p:ph type="body" idx="1"/>
          </p:nvPr>
        </p:nvSpPr>
        <p:spPr/>
        <p:txBody>
          <a:bodyPr/>
          <a:lstStyle/>
          <a:p>
            <a:pPr>
              <a:lnSpc>
                <a:spcPct val="150000"/>
              </a:lnSpc>
            </a:pPr>
            <a:r>
              <a:rPr kumimoji="1" lang="ja-JP" altLang="en-US" dirty="0" smtClean="0"/>
              <a:t>学校においては、体育の時間、休憩時間、部活動中などに友達とぶつかったり、器具や用具に衝突してけがをすることがあります。</a:t>
            </a:r>
          </a:p>
          <a:p>
            <a:pPr>
              <a:lnSpc>
                <a:spcPct val="150000"/>
              </a:lnSpc>
            </a:pPr>
            <a:endParaRPr kumimoji="1" lang="ja-JP" altLang="en-US" dirty="0"/>
          </a:p>
        </p:txBody>
      </p:sp>
      <p:sp>
        <p:nvSpPr>
          <p:cNvPr id="4" name="スライド番号プレースホルダー 3"/>
          <p:cNvSpPr>
            <a:spLocks noGrp="1"/>
          </p:cNvSpPr>
          <p:nvPr>
            <p:ph type="sldNum" sz="quarter" idx="5"/>
          </p:nvPr>
        </p:nvSpPr>
        <p:spPr/>
        <p:txBody>
          <a:bodyPr/>
          <a:lstStyle/>
          <a:p>
            <a:fld id="{202C422B-44FF-4DB7-B2DC-4A0B1CF9BAD8}" type="slidenum">
              <a:rPr kumimoji="1" lang="ja-JP" altLang="en-US" smtClean="0"/>
              <a:t>2</a:t>
            </a:fld>
            <a:endParaRPr kumimoji="1" lang="ja-JP" altLang="en-US"/>
          </a:p>
        </p:txBody>
      </p:sp>
    </p:spTree>
    <p:extLst>
      <p:ext uri="{BB962C8B-B14F-4D97-AF65-F5344CB8AC3E}">
        <p14:creationId xmlns:p14="http://schemas.microsoft.com/office/powerpoint/2010/main" val="852206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0600" y="766763"/>
            <a:ext cx="5118100" cy="3838575"/>
          </a:xfrm>
        </p:spPr>
      </p:sp>
      <p:sp>
        <p:nvSpPr>
          <p:cNvPr id="3" name="ノート プレースホルダー 2"/>
          <p:cNvSpPr>
            <a:spLocks noGrp="1"/>
          </p:cNvSpPr>
          <p:nvPr>
            <p:ph type="body" idx="1"/>
          </p:nvPr>
        </p:nvSpPr>
        <p:spPr/>
        <p:txBody>
          <a:bodyPr/>
          <a:lstStyle/>
          <a:p>
            <a:pPr>
              <a:lnSpc>
                <a:spcPct val="150000"/>
              </a:lnSpc>
            </a:pPr>
            <a:r>
              <a:rPr kumimoji="1" lang="ja-JP" altLang="en-US" dirty="0" smtClean="0">
                <a:latin typeface="+mn-ea"/>
              </a:rPr>
              <a:t>小学生の歯と口のけがの原因を男女別に</a:t>
            </a:r>
            <a:r>
              <a:rPr lang="ja-JP" altLang="en-US" dirty="0">
                <a:latin typeface="+mn-ea"/>
              </a:rPr>
              <a:t>見て</a:t>
            </a:r>
            <a:r>
              <a:rPr lang="ja-JP" altLang="en-US" dirty="0" smtClean="0">
                <a:latin typeface="+mn-ea"/>
              </a:rPr>
              <a:t>みる</a:t>
            </a:r>
            <a:r>
              <a:rPr kumimoji="1" lang="ja-JP" altLang="en-US" dirty="0" smtClean="0">
                <a:latin typeface="+mn-ea"/>
              </a:rPr>
              <a:t>と図のようになります。</a:t>
            </a:r>
            <a:endParaRPr kumimoji="1" lang="en-US" altLang="ja-JP" dirty="0" smtClean="0">
              <a:latin typeface="+mn-ea"/>
            </a:endParaRPr>
          </a:p>
          <a:p>
            <a:pPr>
              <a:lnSpc>
                <a:spcPct val="150000"/>
              </a:lnSpc>
            </a:pPr>
            <a:r>
              <a:rPr kumimoji="1" lang="ja-JP" altLang="en-US" dirty="0" smtClean="0">
                <a:latin typeface="+mn-ea"/>
              </a:rPr>
              <a:t>男女とも転倒が一番多く、その他、物に衝突、人に衝突が続きます。</a:t>
            </a:r>
          </a:p>
          <a:p>
            <a:pPr>
              <a:lnSpc>
                <a:spcPct val="150000"/>
              </a:lnSpc>
            </a:pPr>
            <a:endParaRPr kumimoji="1" lang="ja-JP" altLang="en-US" dirty="0">
              <a:latin typeface="+mn-ea"/>
            </a:endParaRPr>
          </a:p>
        </p:txBody>
      </p:sp>
      <p:sp>
        <p:nvSpPr>
          <p:cNvPr id="4" name="スライド番号プレースホルダー 3"/>
          <p:cNvSpPr>
            <a:spLocks noGrp="1"/>
          </p:cNvSpPr>
          <p:nvPr>
            <p:ph type="sldNum" sz="quarter" idx="5"/>
          </p:nvPr>
        </p:nvSpPr>
        <p:spPr/>
        <p:txBody>
          <a:bodyPr/>
          <a:lstStyle/>
          <a:p>
            <a:fld id="{202C422B-44FF-4DB7-B2DC-4A0B1CF9BAD8}" type="slidenum">
              <a:rPr kumimoji="1" lang="ja-JP" altLang="en-US" smtClean="0"/>
              <a:t>3</a:t>
            </a:fld>
            <a:endParaRPr kumimoji="1" lang="ja-JP" altLang="en-US"/>
          </a:p>
        </p:txBody>
      </p:sp>
    </p:spTree>
    <p:extLst>
      <p:ext uri="{BB962C8B-B14F-4D97-AF65-F5344CB8AC3E}">
        <p14:creationId xmlns:p14="http://schemas.microsoft.com/office/powerpoint/2010/main" val="2016322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0600" y="766763"/>
            <a:ext cx="5118100" cy="3838575"/>
          </a:xfrm>
        </p:spPr>
      </p:sp>
      <p:sp>
        <p:nvSpPr>
          <p:cNvPr id="3" name="ノート プレースホルダー 2"/>
          <p:cNvSpPr>
            <a:spLocks noGrp="1"/>
          </p:cNvSpPr>
          <p:nvPr>
            <p:ph type="body" idx="1"/>
          </p:nvPr>
        </p:nvSpPr>
        <p:spPr/>
        <p:txBody>
          <a:bodyPr/>
          <a:lstStyle/>
          <a:p>
            <a:pPr>
              <a:lnSpc>
                <a:spcPct val="150000"/>
              </a:lnSpc>
            </a:pPr>
            <a:r>
              <a:rPr kumimoji="1" lang="ja-JP" altLang="en-US" dirty="0" smtClean="0">
                <a:latin typeface="+mn-ea"/>
              </a:rPr>
              <a:t>続いて、中学生の歯と口のけがの原因を男女別に</a:t>
            </a:r>
            <a:r>
              <a:rPr lang="ja-JP" altLang="en-US" dirty="0">
                <a:latin typeface="+mn-ea"/>
              </a:rPr>
              <a:t>見てみる</a:t>
            </a:r>
            <a:r>
              <a:rPr kumimoji="1" lang="ja-JP" altLang="en-US" dirty="0" smtClean="0">
                <a:latin typeface="+mn-ea"/>
              </a:rPr>
              <a:t>と、男女とも転倒が一番多く、その他、人に衝突、物に衝突が続きます。</a:t>
            </a:r>
            <a:endParaRPr kumimoji="1" lang="en-US" altLang="ja-JP" dirty="0" smtClean="0">
              <a:latin typeface="+mn-ea"/>
            </a:endParaRPr>
          </a:p>
          <a:p>
            <a:pPr>
              <a:lnSpc>
                <a:spcPct val="150000"/>
              </a:lnSpc>
            </a:pPr>
            <a:r>
              <a:rPr kumimoji="1" lang="ja-JP" altLang="en-US" dirty="0" smtClean="0">
                <a:latin typeface="+mn-ea"/>
              </a:rPr>
              <a:t>中学生になると部活動が原因と考えられる、相手の足・手が当たるやラケットが当たる、ボールが当たるなどのスポーツに関連するけがが増えてきます。</a:t>
            </a:r>
          </a:p>
          <a:p>
            <a:pPr>
              <a:lnSpc>
                <a:spcPct val="150000"/>
              </a:lnSpc>
            </a:pPr>
            <a:endParaRPr kumimoji="1" lang="ja-JP" altLang="en-US" dirty="0">
              <a:latin typeface="+mn-ea"/>
            </a:endParaRPr>
          </a:p>
        </p:txBody>
      </p:sp>
      <p:sp>
        <p:nvSpPr>
          <p:cNvPr id="4" name="スライド番号プレースホルダー 3"/>
          <p:cNvSpPr>
            <a:spLocks noGrp="1"/>
          </p:cNvSpPr>
          <p:nvPr>
            <p:ph type="sldNum" sz="quarter" idx="5"/>
          </p:nvPr>
        </p:nvSpPr>
        <p:spPr/>
        <p:txBody>
          <a:bodyPr/>
          <a:lstStyle/>
          <a:p>
            <a:fld id="{202C422B-44FF-4DB7-B2DC-4A0B1CF9BAD8}" type="slidenum">
              <a:rPr kumimoji="1" lang="ja-JP" altLang="en-US" smtClean="0"/>
              <a:t>4</a:t>
            </a:fld>
            <a:endParaRPr kumimoji="1" lang="ja-JP" altLang="en-US"/>
          </a:p>
        </p:txBody>
      </p:sp>
    </p:spTree>
    <p:extLst>
      <p:ext uri="{BB962C8B-B14F-4D97-AF65-F5344CB8AC3E}">
        <p14:creationId xmlns:p14="http://schemas.microsoft.com/office/powerpoint/2010/main" val="1342082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0600" y="766763"/>
            <a:ext cx="5118100" cy="3838575"/>
          </a:xfrm>
        </p:spPr>
      </p:sp>
      <p:sp>
        <p:nvSpPr>
          <p:cNvPr id="3" name="ノート プレースホルダー 2"/>
          <p:cNvSpPr>
            <a:spLocks noGrp="1"/>
          </p:cNvSpPr>
          <p:nvPr>
            <p:ph type="body" idx="1"/>
          </p:nvPr>
        </p:nvSpPr>
        <p:spPr/>
        <p:txBody>
          <a:bodyPr/>
          <a:lstStyle/>
          <a:p>
            <a:pPr>
              <a:lnSpc>
                <a:spcPct val="150000"/>
              </a:lnSpc>
            </a:pPr>
            <a:r>
              <a:rPr kumimoji="1" lang="ja-JP" altLang="en-US" dirty="0" smtClean="0">
                <a:latin typeface="+mn-ea"/>
              </a:rPr>
              <a:t>こちらは高校生の歯と口のけがの原因</a:t>
            </a:r>
            <a:r>
              <a:rPr lang="ja-JP" altLang="en-US" dirty="0">
                <a:latin typeface="+mn-ea"/>
              </a:rPr>
              <a:t>で</a:t>
            </a:r>
            <a:r>
              <a:rPr kumimoji="1" lang="ja-JP" altLang="en-US" dirty="0" smtClean="0">
                <a:latin typeface="+mn-ea"/>
              </a:rPr>
              <a:t>す。</a:t>
            </a:r>
            <a:endParaRPr kumimoji="1" lang="en-US" altLang="ja-JP" dirty="0" smtClean="0">
              <a:latin typeface="+mn-ea"/>
            </a:endParaRPr>
          </a:p>
          <a:p>
            <a:pPr>
              <a:lnSpc>
                <a:spcPct val="150000"/>
              </a:lnSpc>
            </a:pPr>
            <a:r>
              <a:rPr kumimoji="1" lang="ja-JP" altLang="en-US" dirty="0" smtClean="0">
                <a:latin typeface="+mn-ea"/>
              </a:rPr>
              <a:t>男女によって比率は違うのですが、男女とも部活動関係のけがが多いです。</a:t>
            </a:r>
            <a:endParaRPr kumimoji="1" lang="ja-JP" altLang="en-US" dirty="0">
              <a:latin typeface="+mn-ea"/>
            </a:endParaRPr>
          </a:p>
        </p:txBody>
      </p:sp>
      <p:sp>
        <p:nvSpPr>
          <p:cNvPr id="4" name="スライド番号プレースホルダー 3"/>
          <p:cNvSpPr>
            <a:spLocks noGrp="1"/>
          </p:cNvSpPr>
          <p:nvPr>
            <p:ph type="sldNum" sz="quarter" idx="10"/>
          </p:nvPr>
        </p:nvSpPr>
        <p:spPr/>
        <p:txBody>
          <a:bodyPr/>
          <a:lstStyle/>
          <a:p>
            <a:fld id="{202C422B-44FF-4DB7-B2DC-4A0B1CF9BAD8}" type="slidenum">
              <a:rPr kumimoji="1" lang="ja-JP" altLang="en-US" smtClean="0"/>
              <a:t>5</a:t>
            </a:fld>
            <a:endParaRPr kumimoji="1" lang="ja-JP" altLang="en-US"/>
          </a:p>
        </p:txBody>
      </p:sp>
    </p:spTree>
    <p:extLst>
      <p:ext uri="{BB962C8B-B14F-4D97-AF65-F5344CB8AC3E}">
        <p14:creationId xmlns:p14="http://schemas.microsoft.com/office/powerpoint/2010/main" val="475273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0600" y="766763"/>
            <a:ext cx="5118100" cy="3838575"/>
          </a:xfrm>
        </p:spPr>
      </p:sp>
      <p:sp>
        <p:nvSpPr>
          <p:cNvPr id="3" name="ノート プレースホルダー 2"/>
          <p:cNvSpPr>
            <a:spLocks noGrp="1"/>
          </p:cNvSpPr>
          <p:nvPr>
            <p:ph type="body" idx="1"/>
          </p:nvPr>
        </p:nvSpPr>
        <p:spPr/>
        <p:txBody>
          <a:bodyPr/>
          <a:lstStyle/>
          <a:p>
            <a:pPr>
              <a:lnSpc>
                <a:spcPct val="150000"/>
              </a:lnSpc>
            </a:pPr>
            <a:r>
              <a:rPr kumimoji="1" lang="ja-JP" altLang="en-US" dirty="0" smtClean="0">
                <a:latin typeface="+mn-ea"/>
              </a:rPr>
              <a:t>歯と口のけがの種類は、大きく分けて</a:t>
            </a:r>
            <a:r>
              <a:rPr kumimoji="1" lang="en-US" altLang="ja-JP" dirty="0" smtClean="0">
                <a:latin typeface="+mn-ea"/>
              </a:rPr>
              <a:t>3</a:t>
            </a:r>
            <a:r>
              <a:rPr kumimoji="1" lang="ja-JP" altLang="en-US" dirty="0" smtClean="0">
                <a:latin typeface="+mn-ea"/>
              </a:rPr>
              <a:t>つです。</a:t>
            </a:r>
            <a:endParaRPr kumimoji="1" lang="en-US" altLang="ja-JP" dirty="0" smtClean="0">
              <a:latin typeface="+mn-ea"/>
            </a:endParaRPr>
          </a:p>
          <a:p>
            <a:pPr>
              <a:lnSpc>
                <a:spcPct val="150000"/>
              </a:lnSpc>
            </a:pPr>
            <a:r>
              <a:rPr kumimoji="1" lang="ja-JP" altLang="en-US" dirty="0" smtClean="0">
                <a:latin typeface="+mn-ea"/>
              </a:rPr>
              <a:t>歯のけがには歯の破折と歯の脱臼があります。</a:t>
            </a:r>
          </a:p>
          <a:p>
            <a:pPr>
              <a:lnSpc>
                <a:spcPct val="150000"/>
              </a:lnSpc>
            </a:pPr>
            <a:r>
              <a:rPr kumimoji="1" lang="ja-JP" altLang="en-US" dirty="0" smtClean="0">
                <a:latin typeface="+mn-ea"/>
              </a:rPr>
              <a:t>そして、唇、頬、舌、歯肉のけが、　顎の骨のけががあります。</a:t>
            </a:r>
          </a:p>
        </p:txBody>
      </p:sp>
      <p:sp>
        <p:nvSpPr>
          <p:cNvPr id="4" name="スライド番号プレースホルダー 3"/>
          <p:cNvSpPr>
            <a:spLocks noGrp="1"/>
          </p:cNvSpPr>
          <p:nvPr>
            <p:ph type="sldNum" sz="quarter" idx="5"/>
          </p:nvPr>
        </p:nvSpPr>
        <p:spPr/>
        <p:txBody>
          <a:bodyPr/>
          <a:lstStyle/>
          <a:p>
            <a:fld id="{202C422B-44FF-4DB7-B2DC-4A0B1CF9BAD8}" type="slidenum">
              <a:rPr kumimoji="1" lang="ja-JP" altLang="en-US" smtClean="0"/>
              <a:t>6</a:t>
            </a:fld>
            <a:endParaRPr kumimoji="1" lang="ja-JP" altLang="en-US"/>
          </a:p>
        </p:txBody>
      </p:sp>
    </p:spTree>
    <p:extLst>
      <p:ext uri="{BB962C8B-B14F-4D97-AF65-F5344CB8AC3E}">
        <p14:creationId xmlns:p14="http://schemas.microsoft.com/office/powerpoint/2010/main" val="2420491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0600" y="766763"/>
            <a:ext cx="5118100" cy="3838575"/>
          </a:xfrm>
        </p:spPr>
      </p:sp>
      <p:sp>
        <p:nvSpPr>
          <p:cNvPr id="3" name="ノート プレースホルダー 2"/>
          <p:cNvSpPr>
            <a:spLocks noGrp="1"/>
          </p:cNvSpPr>
          <p:nvPr>
            <p:ph type="body" idx="1"/>
          </p:nvPr>
        </p:nvSpPr>
        <p:spPr/>
        <p:txBody>
          <a:bodyPr/>
          <a:lstStyle/>
          <a:p>
            <a:pPr>
              <a:lnSpc>
                <a:spcPct val="150000"/>
              </a:lnSpc>
            </a:pPr>
            <a:r>
              <a:rPr kumimoji="1" lang="ja-JP" altLang="en-US" dirty="0" smtClean="0">
                <a:latin typeface="+mn-ea"/>
              </a:rPr>
              <a:t>こちらは歯の断面図</a:t>
            </a:r>
            <a:r>
              <a:rPr lang="ja-JP" altLang="en-US" dirty="0">
                <a:latin typeface="+mn-ea"/>
              </a:rPr>
              <a:t>で</a:t>
            </a:r>
            <a:r>
              <a:rPr kumimoji="1" lang="ja-JP" altLang="en-US" dirty="0" smtClean="0">
                <a:latin typeface="+mn-ea"/>
              </a:rPr>
              <a:t>す。</a:t>
            </a:r>
            <a:endParaRPr kumimoji="1" lang="en-US" altLang="ja-JP" dirty="0" smtClean="0">
              <a:latin typeface="+mn-ea"/>
            </a:endParaRPr>
          </a:p>
          <a:p>
            <a:pPr>
              <a:lnSpc>
                <a:spcPct val="150000"/>
              </a:lnSpc>
            </a:pPr>
            <a:r>
              <a:rPr kumimoji="1" lang="ja-JP" altLang="en-US" dirty="0" smtClean="0">
                <a:latin typeface="+mn-ea"/>
              </a:rPr>
              <a:t>歯は外側からエナメル質、象牙質、歯髄という組織からできています。</a:t>
            </a:r>
            <a:endParaRPr kumimoji="1" lang="en-US" altLang="ja-JP" dirty="0" smtClean="0">
              <a:latin typeface="+mn-ea"/>
            </a:endParaRPr>
          </a:p>
          <a:p>
            <a:pPr>
              <a:lnSpc>
                <a:spcPct val="150000"/>
              </a:lnSpc>
            </a:pPr>
            <a:r>
              <a:rPr kumimoji="1" lang="ja-JP" altLang="en-US" dirty="0" smtClean="0">
                <a:latin typeface="+mn-ea"/>
              </a:rPr>
              <a:t>歯根膜は、歯を支える骨（歯槽骨）と歯の間にあり、歯と骨をしっかりつなぎとめる役割をしています。</a:t>
            </a:r>
          </a:p>
          <a:p>
            <a:pPr>
              <a:lnSpc>
                <a:spcPct val="150000"/>
              </a:lnSpc>
            </a:pPr>
            <a:endParaRPr kumimoji="1" lang="ja-JP" altLang="en-US" dirty="0">
              <a:latin typeface="+mn-ea"/>
            </a:endParaRPr>
          </a:p>
        </p:txBody>
      </p:sp>
      <p:sp>
        <p:nvSpPr>
          <p:cNvPr id="4" name="スライド番号プレースホルダー 3"/>
          <p:cNvSpPr>
            <a:spLocks noGrp="1"/>
          </p:cNvSpPr>
          <p:nvPr>
            <p:ph type="sldNum" sz="quarter" idx="5"/>
          </p:nvPr>
        </p:nvSpPr>
        <p:spPr/>
        <p:txBody>
          <a:bodyPr/>
          <a:lstStyle/>
          <a:p>
            <a:fld id="{202C422B-44FF-4DB7-B2DC-4A0B1CF9BAD8}" type="slidenum">
              <a:rPr kumimoji="1" lang="ja-JP" altLang="en-US" smtClean="0"/>
              <a:t>7</a:t>
            </a:fld>
            <a:endParaRPr kumimoji="1" lang="ja-JP" altLang="en-US"/>
          </a:p>
        </p:txBody>
      </p:sp>
    </p:spTree>
    <p:extLst>
      <p:ext uri="{BB962C8B-B14F-4D97-AF65-F5344CB8AC3E}">
        <p14:creationId xmlns:p14="http://schemas.microsoft.com/office/powerpoint/2010/main" val="2380718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0600" y="766763"/>
            <a:ext cx="5118100" cy="3838575"/>
          </a:xfrm>
        </p:spPr>
      </p:sp>
      <p:sp>
        <p:nvSpPr>
          <p:cNvPr id="3" name="ノート プレースホルダー 2"/>
          <p:cNvSpPr>
            <a:spLocks noGrp="1"/>
          </p:cNvSpPr>
          <p:nvPr>
            <p:ph type="body" idx="1"/>
          </p:nvPr>
        </p:nvSpPr>
        <p:spPr/>
        <p:txBody>
          <a:bodyPr/>
          <a:lstStyle/>
          <a:p>
            <a:pPr>
              <a:lnSpc>
                <a:spcPct val="150000"/>
              </a:lnSpc>
            </a:pPr>
            <a:r>
              <a:rPr kumimoji="1" lang="ja-JP" altLang="en-US" dirty="0" smtClean="0">
                <a:latin typeface="+mn-ea"/>
              </a:rPr>
              <a:t>それぞれのけがについて説明します。</a:t>
            </a:r>
            <a:endParaRPr kumimoji="1" lang="en-US" altLang="ja-JP" dirty="0" smtClean="0">
              <a:latin typeface="+mn-ea"/>
            </a:endParaRPr>
          </a:p>
          <a:p>
            <a:pPr>
              <a:lnSpc>
                <a:spcPct val="150000"/>
              </a:lnSpc>
            </a:pPr>
            <a:r>
              <a:rPr kumimoji="1" lang="ja-JP" altLang="en-US" dirty="0" smtClean="0">
                <a:latin typeface="+mn-ea"/>
              </a:rPr>
              <a:t>まずは歯の破折についてです。</a:t>
            </a:r>
            <a:endParaRPr kumimoji="1" lang="en-US" altLang="ja-JP" dirty="0" smtClean="0">
              <a:latin typeface="+mn-ea"/>
            </a:endParaRPr>
          </a:p>
          <a:p>
            <a:pPr>
              <a:lnSpc>
                <a:spcPct val="150000"/>
              </a:lnSpc>
            </a:pPr>
            <a:r>
              <a:rPr kumimoji="1" lang="ja-JP" altLang="en-US" dirty="0" smtClean="0">
                <a:latin typeface="+mn-ea"/>
              </a:rPr>
              <a:t>歯に加わる力の程度や方向によって、さまざまな方向に割れたり、ひびが入ったりします。</a:t>
            </a:r>
            <a:endParaRPr kumimoji="1" lang="ja-JP" altLang="en-US" dirty="0">
              <a:latin typeface="+mn-ea"/>
            </a:endParaRPr>
          </a:p>
        </p:txBody>
      </p:sp>
      <p:sp>
        <p:nvSpPr>
          <p:cNvPr id="4" name="スライド番号プレースホルダー 3"/>
          <p:cNvSpPr>
            <a:spLocks noGrp="1"/>
          </p:cNvSpPr>
          <p:nvPr>
            <p:ph type="sldNum" sz="quarter" idx="10"/>
          </p:nvPr>
        </p:nvSpPr>
        <p:spPr/>
        <p:txBody>
          <a:bodyPr/>
          <a:lstStyle/>
          <a:p>
            <a:fld id="{202C422B-44FF-4DB7-B2DC-4A0B1CF9BAD8}" type="slidenum">
              <a:rPr kumimoji="1" lang="ja-JP" altLang="en-US" smtClean="0"/>
              <a:t>8</a:t>
            </a:fld>
            <a:endParaRPr kumimoji="1" lang="ja-JP" altLang="en-US"/>
          </a:p>
        </p:txBody>
      </p:sp>
    </p:spTree>
    <p:extLst>
      <p:ext uri="{BB962C8B-B14F-4D97-AF65-F5344CB8AC3E}">
        <p14:creationId xmlns:p14="http://schemas.microsoft.com/office/powerpoint/2010/main" val="1124697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0600" y="766763"/>
            <a:ext cx="5118100" cy="3838575"/>
          </a:xfrm>
        </p:spPr>
      </p:sp>
      <p:sp>
        <p:nvSpPr>
          <p:cNvPr id="3" name="ノート プレースホルダー 2"/>
          <p:cNvSpPr>
            <a:spLocks noGrp="1"/>
          </p:cNvSpPr>
          <p:nvPr>
            <p:ph type="body" idx="1"/>
          </p:nvPr>
        </p:nvSpPr>
        <p:spPr/>
        <p:txBody>
          <a:bodyPr/>
          <a:lstStyle/>
          <a:p>
            <a:pPr>
              <a:lnSpc>
                <a:spcPct val="150000"/>
              </a:lnSpc>
            </a:pPr>
            <a:r>
              <a:rPr kumimoji="1" lang="ja-JP" altLang="en-US" dirty="0" smtClean="0">
                <a:latin typeface="+mn-ea"/>
              </a:rPr>
              <a:t>歯の脱臼です。</a:t>
            </a:r>
            <a:endParaRPr kumimoji="1" lang="en-US" altLang="ja-JP" dirty="0" smtClean="0">
              <a:latin typeface="+mn-ea"/>
            </a:endParaRPr>
          </a:p>
          <a:p>
            <a:pPr>
              <a:lnSpc>
                <a:spcPct val="150000"/>
              </a:lnSpc>
            </a:pPr>
            <a:r>
              <a:rPr kumimoji="1" lang="ja-JP" altLang="en-US" dirty="0" smtClean="0">
                <a:latin typeface="+mn-ea"/>
              </a:rPr>
              <a:t>歯の位置がずれてぐらつく場合や、完全に抜けてしまう場合もあります。</a:t>
            </a:r>
          </a:p>
        </p:txBody>
      </p:sp>
      <p:sp>
        <p:nvSpPr>
          <p:cNvPr id="4" name="スライド番号プレースホルダー 3"/>
          <p:cNvSpPr>
            <a:spLocks noGrp="1"/>
          </p:cNvSpPr>
          <p:nvPr>
            <p:ph type="sldNum" sz="quarter" idx="5"/>
          </p:nvPr>
        </p:nvSpPr>
        <p:spPr/>
        <p:txBody>
          <a:bodyPr/>
          <a:lstStyle/>
          <a:p>
            <a:fld id="{202C422B-44FF-4DB7-B2DC-4A0B1CF9BAD8}" type="slidenum">
              <a:rPr kumimoji="1" lang="ja-JP" altLang="en-US" smtClean="0"/>
              <a:t>9</a:t>
            </a:fld>
            <a:endParaRPr kumimoji="1" lang="ja-JP" altLang="en-US"/>
          </a:p>
        </p:txBody>
      </p:sp>
    </p:spTree>
    <p:extLst>
      <p:ext uri="{BB962C8B-B14F-4D97-AF65-F5344CB8AC3E}">
        <p14:creationId xmlns:p14="http://schemas.microsoft.com/office/powerpoint/2010/main" val="3011752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4"/>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405B3F1-1436-415D-ACEE-45157E8AC89E}" type="datetime1">
              <a:rPr kumimoji="1" lang="ja-JP" altLang="en-US" smtClean="0"/>
              <a:t>2021/6/21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E91C21-32C4-4AD3-A84F-471F28A3D42E}" type="slidenum">
              <a:rPr kumimoji="1" lang="ja-JP" altLang="en-US" smtClean="0"/>
              <a:t>‹#›</a:t>
            </a:fld>
            <a:endParaRPr kumimoji="1" lang="ja-JP" altLang="en-US"/>
          </a:p>
        </p:txBody>
      </p:sp>
    </p:spTree>
    <p:extLst>
      <p:ext uri="{BB962C8B-B14F-4D97-AF65-F5344CB8AC3E}">
        <p14:creationId xmlns:p14="http://schemas.microsoft.com/office/powerpoint/2010/main" val="3693207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C3E6777-86DB-44A2-8494-FB825C0E511C}" type="datetime1">
              <a:rPr kumimoji="1" lang="ja-JP" altLang="en-US" smtClean="0"/>
              <a:t>2021/6/21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E91C21-32C4-4AD3-A84F-471F28A3D42E}" type="slidenum">
              <a:rPr kumimoji="1" lang="ja-JP" altLang="en-US" smtClean="0"/>
              <a:t>‹#›</a:t>
            </a:fld>
            <a:endParaRPr kumimoji="1" lang="ja-JP" altLang="en-US"/>
          </a:p>
        </p:txBody>
      </p:sp>
    </p:spTree>
    <p:extLst>
      <p:ext uri="{BB962C8B-B14F-4D97-AF65-F5344CB8AC3E}">
        <p14:creationId xmlns:p14="http://schemas.microsoft.com/office/powerpoint/2010/main" val="976967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7"/>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7"/>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6D642CC-57F5-47C8-9051-427A20AED62F}" type="datetime1">
              <a:rPr kumimoji="1" lang="ja-JP" altLang="en-US" smtClean="0"/>
              <a:t>2021/6/21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E91C21-32C4-4AD3-A84F-471F28A3D42E}" type="slidenum">
              <a:rPr kumimoji="1" lang="ja-JP" altLang="en-US" smtClean="0"/>
              <a:t>‹#›</a:t>
            </a:fld>
            <a:endParaRPr kumimoji="1" lang="ja-JP" altLang="en-US"/>
          </a:p>
        </p:txBody>
      </p:sp>
    </p:spTree>
    <p:extLst>
      <p:ext uri="{BB962C8B-B14F-4D97-AF65-F5344CB8AC3E}">
        <p14:creationId xmlns:p14="http://schemas.microsoft.com/office/powerpoint/2010/main" val="124090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B463C1E4-4AA3-4B3D-AB05-99143432B688}" type="datetime1">
              <a:rPr kumimoji="1" lang="ja-JP" altLang="en-US" smtClean="0"/>
              <a:t>2021/6/21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E91C21-32C4-4AD3-A84F-471F28A3D42E}" type="slidenum">
              <a:rPr kumimoji="1" lang="ja-JP" altLang="en-US" smtClean="0"/>
              <a:t>‹#›</a:t>
            </a:fld>
            <a:endParaRPr kumimoji="1" lang="ja-JP" altLang="en-US"/>
          </a:p>
        </p:txBody>
      </p:sp>
    </p:spTree>
    <p:extLst>
      <p:ext uri="{BB962C8B-B14F-4D97-AF65-F5344CB8AC3E}">
        <p14:creationId xmlns:p14="http://schemas.microsoft.com/office/powerpoint/2010/main" val="44269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6351D3F-7C4B-476D-919C-A0558F3EAAA6}" type="datetime1">
              <a:rPr kumimoji="1" lang="ja-JP" altLang="en-US" smtClean="0"/>
              <a:t>2021/6/21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E91C21-32C4-4AD3-A84F-471F28A3D42E}" type="slidenum">
              <a:rPr kumimoji="1" lang="ja-JP" altLang="en-US" smtClean="0"/>
              <a:t>‹#›</a:t>
            </a:fld>
            <a:endParaRPr kumimoji="1" lang="ja-JP" altLang="en-US"/>
          </a:p>
        </p:txBody>
      </p:sp>
    </p:spTree>
    <p:extLst>
      <p:ext uri="{BB962C8B-B14F-4D97-AF65-F5344CB8AC3E}">
        <p14:creationId xmlns:p14="http://schemas.microsoft.com/office/powerpoint/2010/main" val="340148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18834EF-691B-4846-BB2C-92523F1D560C}" type="datetime1">
              <a:rPr kumimoji="1" lang="ja-JP" altLang="en-US" smtClean="0"/>
              <a:t>2021/6/21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E91C21-32C4-4AD3-A84F-471F28A3D42E}" type="slidenum">
              <a:rPr kumimoji="1" lang="ja-JP" altLang="en-US" smtClean="0"/>
              <a:t>‹#›</a:t>
            </a:fld>
            <a:endParaRPr kumimoji="1" lang="ja-JP" altLang="en-US"/>
          </a:p>
        </p:txBody>
      </p:sp>
    </p:spTree>
    <p:extLst>
      <p:ext uri="{BB962C8B-B14F-4D97-AF65-F5344CB8AC3E}">
        <p14:creationId xmlns:p14="http://schemas.microsoft.com/office/powerpoint/2010/main" val="2185565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30" y="1535113"/>
            <a:ext cx="4041775"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87CD101-4358-464C-8677-AF804AF20580}" type="datetime1">
              <a:rPr kumimoji="1" lang="ja-JP" altLang="en-US" smtClean="0"/>
              <a:t>2021/6/21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CE91C21-32C4-4AD3-A84F-471F28A3D42E}" type="slidenum">
              <a:rPr kumimoji="1" lang="ja-JP" altLang="en-US" smtClean="0"/>
              <a:t>‹#›</a:t>
            </a:fld>
            <a:endParaRPr kumimoji="1" lang="ja-JP" altLang="en-US"/>
          </a:p>
        </p:txBody>
      </p:sp>
    </p:spTree>
    <p:extLst>
      <p:ext uri="{BB962C8B-B14F-4D97-AF65-F5344CB8AC3E}">
        <p14:creationId xmlns:p14="http://schemas.microsoft.com/office/powerpoint/2010/main" val="11047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p>
            <a:fld id="{0B4476E9-3371-46E1-8BC5-FF56707EF10E}" type="datetime1">
              <a:rPr kumimoji="1" lang="ja-JP" altLang="en-US" smtClean="0"/>
              <a:t>2021/6/21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CE91C21-32C4-4AD3-A84F-471F28A3D42E}" type="slidenum">
              <a:rPr kumimoji="1" lang="ja-JP" altLang="en-US" smtClean="0"/>
              <a:t>‹#›</a:t>
            </a:fld>
            <a:endParaRPr kumimoji="1" lang="ja-JP" altLang="en-US"/>
          </a:p>
        </p:txBody>
      </p:sp>
    </p:spTree>
    <p:extLst>
      <p:ext uri="{BB962C8B-B14F-4D97-AF65-F5344CB8AC3E}">
        <p14:creationId xmlns:p14="http://schemas.microsoft.com/office/powerpoint/2010/main" val="4196890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6B6965F-763D-42FA-B97F-F5855EA3C595}" type="datetime1">
              <a:rPr kumimoji="1" lang="ja-JP" altLang="en-US" smtClean="0"/>
              <a:t>2021/6/21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CE91C21-32C4-4AD3-A84F-471F28A3D42E}" type="slidenum">
              <a:rPr kumimoji="1" lang="ja-JP" altLang="en-US" smtClean="0"/>
              <a:t>‹#›</a:t>
            </a:fld>
            <a:endParaRPr kumimoji="1" lang="ja-JP" altLang="en-US"/>
          </a:p>
        </p:txBody>
      </p:sp>
    </p:spTree>
    <p:extLst>
      <p:ext uri="{BB962C8B-B14F-4D97-AF65-F5344CB8AC3E}">
        <p14:creationId xmlns:p14="http://schemas.microsoft.com/office/powerpoint/2010/main" val="3979202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9"/>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4" y="1435104"/>
            <a:ext cx="3008313"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07A0EC8-6AE6-41A1-B467-FC50D76E82B2}" type="datetime1">
              <a:rPr kumimoji="1" lang="ja-JP" altLang="en-US" smtClean="0"/>
              <a:t>2021/6/21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E91C21-32C4-4AD3-A84F-471F28A3D42E}" type="slidenum">
              <a:rPr kumimoji="1" lang="ja-JP" altLang="en-US" smtClean="0"/>
              <a:t>‹#›</a:t>
            </a:fld>
            <a:endParaRPr kumimoji="1" lang="ja-JP" altLang="en-US"/>
          </a:p>
        </p:txBody>
      </p:sp>
    </p:spTree>
    <p:extLst>
      <p:ext uri="{BB962C8B-B14F-4D97-AF65-F5344CB8AC3E}">
        <p14:creationId xmlns:p14="http://schemas.microsoft.com/office/powerpoint/2010/main" val="1310500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8502B23-DFD8-4516-94BB-FF5F37B1DAA0}" type="datetime1">
              <a:rPr kumimoji="1" lang="ja-JP" altLang="en-US" smtClean="0"/>
              <a:t>2021/6/21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E91C21-32C4-4AD3-A84F-471F28A3D42E}" type="slidenum">
              <a:rPr kumimoji="1" lang="ja-JP" altLang="en-US" smtClean="0"/>
              <a:t>‹#›</a:t>
            </a:fld>
            <a:endParaRPr kumimoji="1" lang="ja-JP" altLang="en-US"/>
          </a:p>
        </p:txBody>
      </p:sp>
    </p:spTree>
    <p:extLst>
      <p:ext uri="{BB962C8B-B14F-4D97-AF65-F5344CB8AC3E}">
        <p14:creationId xmlns:p14="http://schemas.microsoft.com/office/powerpoint/2010/main" val="4207408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7"/>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EA1E9-90F8-40DA-A269-311AD16983BE}" type="datetime1">
              <a:rPr kumimoji="1" lang="ja-JP" altLang="en-US" smtClean="0"/>
              <a:t>2021/6/21</a:t>
            </a:fld>
            <a:endParaRPr kumimoji="1" lang="ja-JP" altLang="en-US"/>
          </a:p>
        </p:txBody>
      </p:sp>
      <p:sp>
        <p:nvSpPr>
          <p:cNvPr id="5" name="フッター プレースホルダー 4"/>
          <p:cNvSpPr>
            <a:spLocks noGrp="1"/>
          </p:cNvSpPr>
          <p:nvPr>
            <p:ph type="ftr" sz="quarter" idx="3"/>
          </p:nvPr>
        </p:nvSpPr>
        <p:spPr>
          <a:xfrm>
            <a:off x="3124200" y="635635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91C21-32C4-4AD3-A84F-471F28A3D42E}" type="slidenum">
              <a:rPr kumimoji="1" lang="ja-JP" altLang="en-US" smtClean="0"/>
              <a:t>‹#›</a:t>
            </a:fld>
            <a:endParaRPr kumimoji="1" lang="ja-JP" altLang="en-US"/>
          </a:p>
        </p:txBody>
      </p:sp>
    </p:spTree>
    <p:extLst>
      <p:ext uri="{BB962C8B-B14F-4D97-AF65-F5344CB8AC3E}">
        <p14:creationId xmlns:p14="http://schemas.microsoft.com/office/powerpoint/2010/main" val="200550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354" rtl="0" eaLnBrk="1" latinLnBrk="0" hangingPunct="1">
        <a:spcBef>
          <a:spcPct val="0"/>
        </a:spcBef>
        <a:buNone/>
        <a:defRPr kumimoji="1" sz="4400" kern="1200">
          <a:solidFill>
            <a:schemeClr val="tx1"/>
          </a:solidFill>
          <a:latin typeface="+mj-lt"/>
          <a:ea typeface="+mj-ea"/>
          <a:cs typeface="+mj-cs"/>
        </a:defRPr>
      </a:lvl1pPr>
    </p:titleStyle>
    <p:bodyStyle>
      <a:lvl1pPr marL="342882" indent="-342882" algn="l" defTabSz="914354"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13" indent="-285737" algn="l" defTabSz="914354"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942" indent="-228589" algn="l" defTabSz="914354"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120" indent="-228589" algn="l" defTabSz="914354"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298" indent="-228589" algn="l" defTabSz="914354"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354" rtl="0" eaLnBrk="1" latinLnBrk="0" hangingPunct="1">
        <a:defRPr kumimoji="1" sz="1800" kern="1200">
          <a:solidFill>
            <a:schemeClr val="tx1"/>
          </a:solidFill>
          <a:latin typeface="+mn-lt"/>
          <a:ea typeface="+mn-ea"/>
          <a:cs typeface="+mn-cs"/>
        </a:defRPr>
      </a:lvl1pPr>
      <a:lvl2pPr marL="457178" algn="l" defTabSz="914354" rtl="0" eaLnBrk="1" latinLnBrk="0" hangingPunct="1">
        <a:defRPr kumimoji="1" sz="1800" kern="1200">
          <a:solidFill>
            <a:schemeClr val="tx1"/>
          </a:solidFill>
          <a:latin typeface="+mn-lt"/>
          <a:ea typeface="+mn-ea"/>
          <a:cs typeface="+mn-cs"/>
        </a:defRPr>
      </a:lvl2pPr>
      <a:lvl3pPr marL="914354" algn="l" defTabSz="914354" rtl="0" eaLnBrk="1" latinLnBrk="0" hangingPunct="1">
        <a:defRPr kumimoji="1" sz="1800" kern="1200">
          <a:solidFill>
            <a:schemeClr val="tx1"/>
          </a:solidFill>
          <a:latin typeface="+mn-lt"/>
          <a:ea typeface="+mn-ea"/>
          <a:cs typeface="+mn-cs"/>
        </a:defRPr>
      </a:lvl3pPr>
      <a:lvl4pPr marL="1371532" algn="l" defTabSz="914354" rtl="0" eaLnBrk="1" latinLnBrk="0" hangingPunct="1">
        <a:defRPr kumimoji="1" sz="1800" kern="1200">
          <a:solidFill>
            <a:schemeClr val="tx1"/>
          </a:solidFill>
          <a:latin typeface="+mn-lt"/>
          <a:ea typeface="+mn-ea"/>
          <a:cs typeface="+mn-cs"/>
        </a:defRPr>
      </a:lvl4pPr>
      <a:lvl5pPr marL="1828709" algn="l" defTabSz="914354" rtl="0" eaLnBrk="1" latinLnBrk="0" hangingPunct="1">
        <a:defRPr kumimoji="1" sz="1800" kern="1200">
          <a:solidFill>
            <a:schemeClr val="tx1"/>
          </a:solidFill>
          <a:latin typeface="+mn-lt"/>
          <a:ea typeface="+mn-ea"/>
          <a:cs typeface="+mn-cs"/>
        </a:defRPr>
      </a:lvl5pPr>
      <a:lvl6pPr marL="2285886" algn="l" defTabSz="914354" rtl="0" eaLnBrk="1" latinLnBrk="0" hangingPunct="1">
        <a:defRPr kumimoji="1" sz="1800" kern="1200">
          <a:solidFill>
            <a:schemeClr val="tx1"/>
          </a:solidFill>
          <a:latin typeface="+mn-lt"/>
          <a:ea typeface="+mn-ea"/>
          <a:cs typeface="+mn-cs"/>
        </a:defRPr>
      </a:lvl6pPr>
      <a:lvl7pPr marL="2743062" algn="l" defTabSz="914354" rtl="0" eaLnBrk="1" latinLnBrk="0" hangingPunct="1">
        <a:defRPr kumimoji="1" sz="1800" kern="1200">
          <a:solidFill>
            <a:schemeClr val="tx1"/>
          </a:solidFill>
          <a:latin typeface="+mn-lt"/>
          <a:ea typeface="+mn-ea"/>
          <a:cs typeface="+mn-cs"/>
        </a:defRPr>
      </a:lvl7pPr>
      <a:lvl8pPr marL="3200240" algn="l" defTabSz="914354" rtl="0" eaLnBrk="1" latinLnBrk="0" hangingPunct="1">
        <a:defRPr kumimoji="1" sz="1800" kern="1200">
          <a:solidFill>
            <a:schemeClr val="tx1"/>
          </a:solidFill>
          <a:latin typeface="+mn-lt"/>
          <a:ea typeface="+mn-ea"/>
          <a:cs typeface="+mn-cs"/>
        </a:defRPr>
      </a:lvl8pPr>
      <a:lvl9pPr marL="3657418" algn="l" defTabSz="914354"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805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7464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0695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0575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7917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1539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6122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9369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8655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0368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2414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4428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2099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6333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1068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1362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8880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4548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143" cy="6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5532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4254</TotalTime>
  <Words>947</Words>
  <Application>Microsoft Office PowerPoint</Application>
  <PresentationFormat>画面に合わせる (4:3)</PresentationFormat>
  <Paragraphs>75</Paragraphs>
  <Slides>19</Slides>
  <Notes>19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19</vt:i4>
      </vt:variant>
    </vt:vector>
  </HeadingPairs>
  <TitlesOfParts>
    <vt:vector size="24" baseType="lpstr">
      <vt:lpstr>ＭＳ Ｐゴシック</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外傷</dc:title>
  <dc:creator>itou norihiko</dc:creator>
  <cp:lastModifiedBy>竹仲 浩司</cp:lastModifiedBy>
  <cp:revision>248</cp:revision>
  <cp:lastPrinted>2021-02-04T00:25:13Z</cp:lastPrinted>
  <dcterms:created xsi:type="dcterms:W3CDTF">2020-06-09T21:23:37Z</dcterms:created>
  <dcterms:modified xsi:type="dcterms:W3CDTF">2021-06-21T00:01:37Z</dcterms:modified>
</cp:coreProperties>
</file>