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7" r:id="rId2"/>
    <p:sldId id="278" r:id="rId3"/>
    <p:sldId id="279" r:id="rId4"/>
    <p:sldId id="294" r:id="rId5"/>
    <p:sldId id="280" r:id="rId6"/>
    <p:sldId id="293" r:id="rId7"/>
    <p:sldId id="289" r:id="rId8"/>
    <p:sldId id="282" r:id="rId9"/>
    <p:sldId id="283" r:id="rId10"/>
    <p:sldId id="284" r:id="rId11"/>
    <p:sldId id="285" r:id="rId12"/>
    <p:sldId id="286" r:id="rId13"/>
    <p:sldId id="287" r:id="rId14"/>
    <p:sldId id="288" r:id="rId15"/>
    <p:sldId id="290" r:id="rId16"/>
    <p:sldId id="291" r:id="rId17"/>
    <p:sldId id="292" r:id="rId18"/>
  </p:sldIdLst>
  <p:sldSz cx="9144000" cy="6858000" type="screen4x3"/>
  <p:notesSz cx="7099300" cy="10236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249" userDrawn="1">
          <p15:clr>
            <a:srgbClr val="A4A3A4"/>
          </p15:clr>
        </p15:guide>
        <p15:guide id="5" pos="5511" userDrawn="1">
          <p15:clr>
            <a:srgbClr val="A4A3A4"/>
          </p15:clr>
        </p15:guide>
        <p15:guide id="6" orient="horz" pos="4065" userDrawn="1">
          <p15:clr>
            <a:srgbClr val="A4A3A4"/>
          </p15:clr>
        </p15:guide>
        <p15:guide id="7" orient="horz" pos="255"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7019"/>
    <a:srgbClr val="429961"/>
    <a:srgbClr val="FE4959"/>
    <a:srgbClr val="FFFFFF"/>
    <a:srgbClr val="FFC000"/>
    <a:srgbClr val="F874A6"/>
    <a:srgbClr val="C7E7A5"/>
    <a:srgbClr val="F1518E"/>
    <a:srgbClr val="F79646"/>
    <a:srgbClr val="E26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9436" autoAdjust="0"/>
  </p:normalViewPr>
  <p:slideViewPr>
    <p:cSldViewPr>
      <p:cViewPr varScale="1">
        <p:scale>
          <a:sx n="60" d="100"/>
          <a:sy n="60" d="100"/>
        </p:scale>
        <p:origin x="510" y="72"/>
      </p:cViewPr>
      <p:guideLst>
        <p:guide pos="249"/>
        <p:guide pos="5511"/>
        <p:guide orient="horz" pos="4065"/>
        <p:guide orient="horz" pos="25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1536" y="10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6364" cy="511810"/>
          </a:xfrm>
          <a:prstGeom prst="rect">
            <a:avLst/>
          </a:prstGeom>
        </p:spPr>
        <p:txBody>
          <a:bodyPr vert="horz" lIns="99057" tIns="49528" rIns="99057" bIns="49528"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1"/>
            <a:ext cx="3076364" cy="511810"/>
          </a:xfrm>
          <a:prstGeom prst="rect">
            <a:avLst/>
          </a:prstGeom>
        </p:spPr>
        <p:txBody>
          <a:bodyPr vert="horz" lIns="99057" tIns="49528" rIns="99057" bIns="49528" rtlCol="0"/>
          <a:lstStyle>
            <a:lvl1pPr algn="r">
              <a:defRPr sz="1300"/>
            </a:lvl1pPr>
          </a:lstStyle>
          <a:p>
            <a:fld id="{00FF6B47-079F-4EEE-9F0D-9EC631B72C00}" type="datetimeFigureOut">
              <a:rPr kumimoji="1" lang="ja-JP" altLang="en-US" smtClean="0"/>
              <a:t>2021/6/21</a:t>
            </a:fld>
            <a:endParaRPr kumimoji="1" lang="ja-JP" altLang="en-US"/>
          </a:p>
        </p:txBody>
      </p:sp>
      <p:sp>
        <p:nvSpPr>
          <p:cNvPr id="4" name="スライド イメージ プレースホルダー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9057" tIns="49528" rIns="99057" bIns="49528" rtlCol="0" anchor="ctr"/>
          <a:lstStyle/>
          <a:p>
            <a:endParaRPr lang="ja-JP" altLang="en-US"/>
          </a:p>
        </p:txBody>
      </p:sp>
      <p:sp>
        <p:nvSpPr>
          <p:cNvPr id="5" name="ノート プレースホルダー 4"/>
          <p:cNvSpPr>
            <a:spLocks noGrp="1"/>
          </p:cNvSpPr>
          <p:nvPr>
            <p:ph type="body" sz="quarter" idx="3"/>
          </p:nvPr>
        </p:nvSpPr>
        <p:spPr>
          <a:xfrm>
            <a:off x="709930" y="4862196"/>
            <a:ext cx="5679440" cy="4606290"/>
          </a:xfrm>
          <a:prstGeom prst="rect">
            <a:avLst/>
          </a:prstGeom>
        </p:spPr>
        <p:txBody>
          <a:bodyPr vert="horz" lIns="99057" tIns="49528" rIns="99057" bIns="4952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2614"/>
            <a:ext cx="3076364" cy="511810"/>
          </a:xfrm>
          <a:prstGeom prst="rect">
            <a:avLst/>
          </a:prstGeom>
        </p:spPr>
        <p:txBody>
          <a:bodyPr vert="horz" lIns="99057" tIns="49528" rIns="99057" bIns="4952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2614"/>
            <a:ext cx="3076364" cy="511810"/>
          </a:xfrm>
          <a:prstGeom prst="rect">
            <a:avLst/>
          </a:prstGeom>
        </p:spPr>
        <p:txBody>
          <a:bodyPr vert="horz" lIns="99057" tIns="49528" rIns="99057" bIns="49528" rtlCol="0" anchor="b"/>
          <a:lstStyle>
            <a:lvl1pPr algn="r">
              <a:defRPr sz="1300"/>
            </a:lvl1pPr>
          </a:lstStyle>
          <a:p>
            <a:fld id="{202C422B-44FF-4DB7-B2DC-4A0B1CF9BAD8}" type="slidenum">
              <a:rPr kumimoji="1" lang="ja-JP" altLang="en-US" smtClean="0"/>
              <a:t>‹#›</a:t>
            </a:fld>
            <a:endParaRPr kumimoji="1" lang="ja-JP" altLang="en-US"/>
          </a:p>
        </p:txBody>
      </p:sp>
    </p:spTree>
    <p:extLst>
      <p:ext uri="{BB962C8B-B14F-4D97-AF65-F5344CB8AC3E}">
        <p14:creationId xmlns:p14="http://schemas.microsoft.com/office/powerpoint/2010/main" val="1079280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kumimoji="1" lang="ja-JP" altLang="en-US" dirty="0" smtClean="0"/>
              <a:t>「咀嚼習慣の育成」と「歯・口の健康づくり」のためには子どもの頃からの「食育」が大切です。</a:t>
            </a:r>
          </a:p>
          <a:p>
            <a:pPr>
              <a:lnSpc>
                <a:spcPct val="150000"/>
              </a:lnSpc>
            </a:pPr>
            <a:r>
              <a:rPr kumimoji="1" lang="ja-JP" altLang="en-US" dirty="0" smtClean="0"/>
              <a:t>健康なこころと身体を育み、食を楽しみ、豊かな人間性を育むためにも必要なことです。</a:t>
            </a:r>
          </a:p>
          <a:p>
            <a:pPr>
              <a:lnSpc>
                <a:spcPct val="150000"/>
              </a:lnSpc>
            </a:pPr>
            <a:endParaRPr kumimoji="1" lang="ja-JP" altLang="en-US" dirty="0"/>
          </a:p>
        </p:txBody>
      </p:sp>
      <p:sp>
        <p:nvSpPr>
          <p:cNvPr id="4" name="スライド番号プレースホルダー 3"/>
          <p:cNvSpPr>
            <a:spLocks noGrp="1"/>
          </p:cNvSpPr>
          <p:nvPr>
            <p:ph type="sldNum" sz="quarter" idx="10"/>
          </p:nvPr>
        </p:nvSpPr>
        <p:spPr/>
        <p:txBody>
          <a:bodyPr/>
          <a:lstStyle/>
          <a:p>
            <a:fld id="{202C422B-44FF-4DB7-B2DC-4A0B1CF9BAD8}" type="slidenum">
              <a:rPr kumimoji="1" lang="ja-JP" altLang="en-US" smtClean="0"/>
              <a:t>1</a:t>
            </a:fld>
            <a:endParaRPr kumimoji="1" lang="ja-JP" altLang="en-US"/>
          </a:p>
        </p:txBody>
      </p:sp>
    </p:spTree>
    <p:extLst>
      <p:ext uri="{BB962C8B-B14F-4D97-AF65-F5344CB8AC3E}">
        <p14:creationId xmlns:p14="http://schemas.microsoft.com/office/powerpoint/2010/main" val="1257399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1" lang="ja-JP" altLang="en-US" dirty="0" smtClean="0">
                <a:latin typeface="+mn-ea"/>
              </a:rPr>
              <a:t>夜遅い時間に食べ過ぎたり間食をしたりすると、体内リズムが乱れて朝ごはんを食べられなくなることがあります。</a:t>
            </a:r>
            <a:endParaRPr kumimoji="1" lang="en-US" altLang="ja-JP" dirty="0" smtClean="0">
              <a:latin typeface="+mn-ea"/>
            </a:endParaRPr>
          </a:p>
          <a:p>
            <a:pPr marL="0" marR="0" indent="0" algn="l" defTabSz="914400" rtl="0" eaLnBrk="1" fontAlgn="auto" latinLnBrk="0" hangingPunct="1">
              <a:lnSpc>
                <a:spcPct val="150000"/>
              </a:lnSpc>
              <a:spcBef>
                <a:spcPts val="0"/>
              </a:spcBef>
              <a:spcAft>
                <a:spcPts val="0"/>
              </a:spcAft>
              <a:buClrTx/>
              <a:buSzTx/>
              <a:buFontTx/>
              <a:buNone/>
              <a:tabLst/>
              <a:defRPr/>
            </a:pPr>
            <a:r>
              <a:rPr kumimoji="1" lang="ja-JP" altLang="en-US" dirty="0" smtClean="0">
                <a:latin typeface="+mn-ea"/>
              </a:rPr>
              <a:t>生活リズムを整え、朝食をしっかり食べて、間食や夜食を控えるようにしましょう。</a:t>
            </a:r>
          </a:p>
          <a:p>
            <a:pPr marL="0" marR="0" indent="0" algn="l" defTabSz="914400" rtl="0" eaLnBrk="1" fontAlgn="auto" latinLnBrk="0" hangingPunct="1">
              <a:lnSpc>
                <a:spcPct val="150000"/>
              </a:lnSpc>
              <a:spcBef>
                <a:spcPts val="0"/>
              </a:spcBef>
              <a:spcAft>
                <a:spcPts val="0"/>
              </a:spcAft>
              <a:buClrTx/>
              <a:buSzTx/>
              <a:buFontTx/>
              <a:buNone/>
              <a:tabLst/>
              <a:defRPr/>
            </a:pPr>
            <a:r>
              <a:rPr kumimoji="1" lang="ja-JP" altLang="en-US" dirty="0" smtClean="0">
                <a:latin typeface="+mn-ea"/>
              </a:rPr>
              <a:t>また、ゲームやテレビなどで夜寝る時間が遅くなっていないか、自分の生活をふり返ってみましょう。</a:t>
            </a:r>
          </a:p>
          <a:p>
            <a:pPr marL="0" marR="0" indent="0" algn="l" defTabSz="914400" rtl="0" eaLnBrk="1" fontAlgn="auto" latinLnBrk="0" hangingPunct="1">
              <a:lnSpc>
                <a:spcPct val="150000"/>
              </a:lnSpc>
              <a:spcBef>
                <a:spcPts val="0"/>
              </a:spcBef>
              <a:spcAft>
                <a:spcPts val="0"/>
              </a:spcAft>
              <a:buClrTx/>
              <a:buSzTx/>
              <a:buFontTx/>
              <a:buNone/>
              <a:tabLst/>
              <a:defRPr/>
            </a:pPr>
            <a:endParaRPr kumimoji="1" lang="en-US" altLang="ja-JP" dirty="0" smtClean="0">
              <a:latin typeface="+mn-ea"/>
            </a:endParaRPr>
          </a:p>
          <a:p>
            <a:pPr>
              <a:lnSpc>
                <a:spcPct val="150000"/>
              </a:lnSpc>
            </a:pPr>
            <a:endParaRPr kumimoji="1" lang="ja-JP" altLang="en-US" dirty="0">
              <a:latin typeface="+mn-ea"/>
            </a:endParaRPr>
          </a:p>
        </p:txBody>
      </p:sp>
      <p:sp>
        <p:nvSpPr>
          <p:cNvPr id="4" name="スライド番号プレースホルダー 3"/>
          <p:cNvSpPr>
            <a:spLocks noGrp="1"/>
          </p:cNvSpPr>
          <p:nvPr>
            <p:ph type="sldNum" sz="quarter" idx="10"/>
          </p:nvPr>
        </p:nvSpPr>
        <p:spPr/>
        <p:txBody>
          <a:bodyPr/>
          <a:lstStyle/>
          <a:p>
            <a:fld id="{9E50B01C-C150-446A-9F75-2316CD9F1FBB}" type="slidenum">
              <a:rPr kumimoji="1" lang="ja-JP" altLang="en-US" smtClean="0"/>
              <a:t>10</a:t>
            </a:fld>
            <a:endParaRPr kumimoji="1" lang="ja-JP" altLang="en-US"/>
          </a:p>
        </p:txBody>
      </p:sp>
    </p:spTree>
    <p:extLst>
      <p:ext uri="{BB962C8B-B14F-4D97-AF65-F5344CB8AC3E}">
        <p14:creationId xmlns:p14="http://schemas.microsoft.com/office/powerpoint/2010/main" val="3453788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lang="ja-JP" altLang="en-US" dirty="0" smtClean="0"/>
              <a:t>規則正しい生活リズムは大切です。</a:t>
            </a:r>
            <a:endParaRPr lang="en-US" altLang="ja-JP" dirty="0" smtClean="0"/>
          </a:p>
          <a:p>
            <a:pPr>
              <a:lnSpc>
                <a:spcPct val="150000"/>
              </a:lnSpc>
            </a:pPr>
            <a:r>
              <a:rPr lang="ja-JP" altLang="en-US" dirty="0" smtClean="0"/>
              <a:t>早寝・早起き・朝ごはんを心がけましょう。</a:t>
            </a:r>
            <a:endParaRPr lang="en-US" altLang="ja-JP" dirty="0"/>
          </a:p>
          <a:p>
            <a:pPr>
              <a:lnSpc>
                <a:spcPct val="150000"/>
              </a:lnSpc>
            </a:pPr>
            <a:r>
              <a:rPr kumimoji="1" lang="ja-JP" altLang="en-US" dirty="0" smtClean="0"/>
              <a:t>最近の子どもは習い事</a:t>
            </a:r>
            <a:r>
              <a:rPr kumimoji="1" lang="ja-JP" altLang="en-US" dirty="0"/>
              <a:t>が</a:t>
            </a:r>
            <a:r>
              <a:rPr kumimoji="1" lang="ja-JP" altLang="en-US" dirty="0" smtClean="0"/>
              <a:t>多く、夕食</a:t>
            </a:r>
            <a:r>
              <a:rPr kumimoji="1" lang="ja-JP" altLang="en-US" dirty="0"/>
              <a:t>も遅くなりがち</a:t>
            </a:r>
            <a:r>
              <a:rPr kumimoji="1" lang="ja-JP" altLang="en-US" dirty="0" smtClean="0"/>
              <a:t>で、寝る時間もそれに合わせて遅くなることが多いです。</a:t>
            </a:r>
            <a:endParaRPr kumimoji="1" lang="en-US" altLang="ja-JP" dirty="0"/>
          </a:p>
          <a:p>
            <a:pPr>
              <a:lnSpc>
                <a:spcPct val="150000"/>
              </a:lnSpc>
            </a:pPr>
            <a:r>
              <a:rPr kumimoji="1" lang="ja-JP" altLang="en-US" dirty="0" smtClean="0"/>
              <a:t>何時に起きて、何時にご飯を食べて、何時に寝て、というように自分の普段の生活を書き出してみると生活リズムがわかります。</a:t>
            </a:r>
            <a:endParaRPr kumimoji="1" lang="en-US" altLang="ja-JP" dirty="0" smtClean="0"/>
          </a:p>
          <a:p>
            <a:pPr>
              <a:lnSpc>
                <a:spcPct val="150000"/>
              </a:lnSpc>
            </a:pPr>
            <a:r>
              <a:rPr lang="ja-JP" altLang="en-US" dirty="0" smtClean="0"/>
              <a:t>改善</a:t>
            </a:r>
            <a:r>
              <a:rPr lang="ja-JP" altLang="en-US" dirty="0"/>
              <a:t>す</a:t>
            </a:r>
            <a:r>
              <a:rPr lang="ja-JP" altLang="en-US" dirty="0" smtClean="0"/>
              <a:t>べき</a:t>
            </a:r>
            <a:r>
              <a:rPr kumimoji="1" lang="ja-JP" altLang="en-US" dirty="0" smtClean="0"/>
              <a:t>点があるか見直してみることも大切です。</a:t>
            </a:r>
            <a:endParaRPr kumimoji="1" lang="ja-JP" altLang="en-US" dirty="0"/>
          </a:p>
        </p:txBody>
      </p:sp>
      <p:sp>
        <p:nvSpPr>
          <p:cNvPr id="4" name="スライド番号プレースホルダー 3"/>
          <p:cNvSpPr>
            <a:spLocks noGrp="1"/>
          </p:cNvSpPr>
          <p:nvPr>
            <p:ph type="sldNum" sz="quarter" idx="10"/>
          </p:nvPr>
        </p:nvSpPr>
        <p:spPr/>
        <p:txBody>
          <a:bodyPr/>
          <a:lstStyle/>
          <a:p>
            <a:fld id="{9E50B01C-C150-446A-9F75-2316CD9F1FBB}" type="slidenum">
              <a:rPr kumimoji="1" lang="ja-JP" altLang="en-US" smtClean="0"/>
              <a:t>11</a:t>
            </a:fld>
            <a:endParaRPr kumimoji="1" lang="ja-JP" altLang="en-US"/>
          </a:p>
        </p:txBody>
      </p:sp>
    </p:spTree>
    <p:extLst>
      <p:ext uri="{BB962C8B-B14F-4D97-AF65-F5344CB8AC3E}">
        <p14:creationId xmlns:p14="http://schemas.microsoft.com/office/powerpoint/2010/main" val="186711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kumimoji="1" lang="ja-JP" altLang="en-US" dirty="0" smtClean="0">
                <a:latin typeface="+mn-ea"/>
              </a:rPr>
              <a:t>食事と食事の間に間食することもあるかと思います。</a:t>
            </a:r>
            <a:endParaRPr kumimoji="1" lang="en-US" altLang="ja-JP" dirty="0" smtClean="0">
              <a:latin typeface="+mn-ea"/>
            </a:endParaRPr>
          </a:p>
          <a:p>
            <a:pPr>
              <a:lnSpc>
                <a:spcPct val="150000"/>
              </a:lnSpc>
            </a:pPr>
            <a:r>
              <a:rPr kumimoji="1" lang="ja-JP" altLang="en-US" dirty="0" smtClean="0">
                <a:latin typeface="+mn-ea"/>
              </a:rPr>
              <a:t>間食は、量や食べる時間、種類などにも気をつけましょう。</a:t>
            </a:r>
            <a:endParaRPr kumimoji="1" lang="en-US" altLang="ja-JP" dirty="0" smtClean="0">
              <a:latin typeface="+mn-ea"/>
            </a:endParaRPr>
          </a:p>
          <a:p>
            <a:pPr>
              <a:lnSpc>
                <a:spcPct val="150000"/>
              </a:lnSpc>
            </a:pPr>
            <a:r>
              <a:rPr kumimoji="1" lang="ja-JP" altLang="en-US" dirty="0" smtClean="0">
                <a:latin typeface="+mn-ea"/>
              </a:rPr>
              <a:t>だらだら間食すると食習慣の乱れにつながり、むし歯にもなりやすくなります。</a:t>
            </a:r>
            <a:endParaRPr kumimoji="1" lang="en-US" altLang="ja-JP" dirty="0" smtClean="0">
              <a:latin typeface="+mn-ea"/>
            </a:endParaRPr>
          </a:p>
          <a:p>
            <a:pPr>
              <a:lnSpc>
                <a:spcPct val="150000"/>
              </a:lnSpc>
            </a:pPr>
            <a:r>
              <a:rPr kumimoji="1" lang="ja-JP" altLang="en-US" dirty="0" smtClean="0">
                <a:latin typeface="+mn-ea"/>
              </a:rPr>
              <a:t>むし歯になりにくいおやつが書かれていますが、砂糖が少ない・歯にくっつきにくいのがポイントです。</a:t>
            </a:r>
          </a:p>
          <a:p>
            <a:pPr>
              <a:lnSpc>
                <a:spcPct val="150000"/>
              </a:lnSpc>
            </a:pPr>
            <a:endParaRPr kumimoji="1" lang="ja-JP" altLang="en-US" dirty="0">
              <a:latin typeface="+mn-ea"/>
            </a:endParaRPr>
          </a:p>
        </p:txBody>
      </p:sp>
      <p:sp>
        <p:nvSpPr>
          <p:cNvPr id="4" name="スライド番号プレースホルダー 3"/>
          <p:cNvSpPr>
            <a:spLocks noGrp="1"/>
          </p:cNvSpPr>
          <p:nvPr>
            <p:ph type="sldNum" sz="quarter" idx="10"/>
          </p:nvPr>
        </p:nvSpPr>
        <p:spPr/>
        <p:txBody>
          <a:bodyPr/>
          <a:lstStyle/>
          <a:p>
            <a:fld id="{9E50B01C-C150-446A-9F75-2316CD9F1FBB}" type="slidenum">
              <a:rPr kumimoji="1" lang="ja-JP" altLang="en-US" smtClean="0"/>
              <a:t>12</a:t>
            </a:fld>
            <a:endParaRPr kumimoji="1" lang="ja-JP" altLang="en-US"/>
          </a:p>
        </p:txBody>
      </p:sp>
    </p:spTree>
    <p:extLst>
      <p:ext uri="{BB962C8B-B14F-4D97-AF65-F5344CB8AC3E}">
        <p14:creationId xmlns:p14="http://schemas.microsoft.com/office/powerpoint/2010/main" val="1147756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kumimoji="1" lang="ja-JP" altLang="en-US" dirty="0" smtClean="0">
                <a:latin typeface="+mn-ea"/>
              </a:rPr>
              <a:t>飲み物・水分</a:t>
            </a:r>
            <a:r>
              <a:rPr kumimoji="1" lang="ja-JP" altLang="en-US" dirty="0">
                <a:latin typeface="+mn-ea"/>
              </a:rPr>
              <a:t>での流し込みや、早食い・丸のみの習慣をつけないよう</a:t>
            </a:r>
            <a:r>
              <a:rPr kumimoji="1" lang="ja-JP" altLang="en-US" dirty="0" smtClean="0">
                <a:latin typeface="+mn-ea"/>
              </a:rPr>
              <a:t>によく噛んで味わって食事をしましょう。</a:t>
            </a:r>
            <a:endParaRPr kumimoji="1" lang="en-US" altLang="ja-JP" dirty="0">
              <a:latin typeface="+mn-ea"/>
            </a:endParaRPr>
          </a:p>
          <a:p>
            <a:pPr>
              <a:lnSpc>
                <a:spcPct val="150000"/>
              </a:lnSpc>
            </a:pPr>
            <a:r>
              <a:rPr lang="ja-JP" altLang="en-US" dirty="0">
                <a:latin typeface="+mn-ea"/>
              </a:rPr>
              <a:t>口唇を閉じてよく噛むことを意識</a:t>
            </a:r>
            <a:r>
              <a:rPr lang="ja-JP" altLang="en-US" dirty="0" smtClean="0">
                <a:latin typeface="+mn-ea"/>
              </a:rPr>
              <a:t>しましょう（ペチャペチャ音がしないように食べましょう）</a:t>
            </a:r>
            <a:r>
              <a:rPr lang="ja-JP" altLang="en-US" dirty="0">
                <a:latin typeface="+mn-ea"/>
              </a:rPr>
              <a:t>。</a:t>
            </a:r>
            <a:endParaRPr lang="en-US" altLang="ja-JP" dirty="0">
              <a:latin typeface="+mn-ea"/>
            </a:endParaRPr>
          </a:p>
          <a:p>
            <a:pPr>
              <a:lnSpc>
                <a:spcPct val="150000"/>
              </a:lnSpc>
            </a:pPr>
            <a:r>
              <a:rPr lang="ja-JP" altLang="en-US" dirty="0">
                <a:latin typeface="+mn-ea"/>
              </a:rPr>
              <a:t>よく噛むと、早食いを防止して、満腹感が得られやすく</a:t>
            </a:r>
            <a:r>
              <a:rPr lang="ja-JP" altLang="en-US" dirty="0" smtClean="0">
                <a:latin typeface="+mn-ea"/>
              </a:rPr>
              <a:t>なります。</a:t>
            </a:r>
            <a:endParaRPr lang="en-US" altLang="ja-JP" dirty="0">
              <a:latin typeface="+mn-ea"/>
            </a:endParaRPr>
          </a:p>
          <a:p>
            <a:pPr>
              <a:lnSpc>
                <a:spcPct val="150000"/>
              </a:lnSpc>
            </a:pPr>
            <a:r>
              <a:rPr lang="ja-JP" altLang="en-US" dirty="0" smtClean="0">
                <a:latin typeface="+mn-ea"/>
              </a:rPr>
              <a:t>また、ゆっくり</a:t>
            </a:r>
            <a:r>
              <a:rPr lang="ja-JP" altLang="en-US" dirty="0">
                <a:latin typeface="+mn-ea"/>
              </a:rPr>
              <a:t>味わうことで、うす味・適量で満足感が</a:t>
            </a:r>
            <a:r>
              <a:rPr lang="ja-JP" altLang="en-US" dirty="0" smtClean="0">
                <a:latin typeface="+mn-ea"/>
              </a:rPr>
              <a:t>得られます。</a:t>
            </a:r>
            <a:endParaRPr lang="en-US" altLang="ja-JP" dirty="0" smtClean="0">
              <a:latin typeface="+mn-ea"/>
            </a:endParaRPr>
          </a:p>
          <a:p>
            <a:pPr>
              <a:lnSpc>
                <a:spcPct val="150000"/>
              </a:lnSpc>
            </a:pPr>
            <a:r>
              <a:rPr lang="ja-JP" altLang="en-US" dirty="0" smtClean="0">
                <a:latin typeface="+mn-ea"/>
              </a:rPr>
              <a:t>ひと口</a:t>
            </a:r>
            <a:r>
              <a:rPr lang="en-US" altLang="ja-JP" dirty="0" smtClean="0">
                <a:latin typeface="+mn-ea"/>
              </a:rPr>
              <a:t>30</a:t>
            </a:r>
            <a:r>
              <a:rPr lang="ja-JP" altLang="en-US" dirty="0" smtClean="0">
                <a:latin typeface="+mn-ea"/>
              </a:rPr>
              <a:t>回以上かむように意識しましょう。</a:t>
            </a:r>
            <a:endParaRPr lang="en-US" altLang="ja-JP" dirty="0">
              <a:latin typeface="+mn-ea"/>
            </a:endParaRPr>
          </a:p>
          <a:p>
            <a:pPr>
              <a:lnSpc>
                <a:spcPct val="150000"/>
              </a:lnSpc>
            </a:pPr>
            <a:endParaRPr kumimoji="1" lang="ja-JP" altLang="en-US" dirty="0">
              <a:latin typeface="+mn-ea"/>
            </a:endParaRPr>
          </a:p>
        </p:txBody>
      </p:sp>
      <p:sp>
        <p:nvSpPr>
          <p:cNvPr id="4" name="スライド番号プレースホルダー 3"/>
          <p:cNvSpPr>
            <a:spLocks noGrp="1"/>
          </p:cNvSpPr>
          <p:nvPr>
            <p:ph type="sldNum" sz="quarter" idx="10"/>
          </p:nvPr>
        </p:nvSpPr>
        <p:spPr/>
        <p:txBody>
          <a:bodyPr/>
          <a:lstStyle/>
          <a:p>
            <a:fld id="{9E50B01C-C150-446A-9F75-2316CD9F1FBB}" type="slidenum">
              <a:rPr kumimoji="1" lang="ja-JP" altLang="en-US" smtClean="0"/>
              <a:t>13</a:t>
            </a:fld>
            <a:endParaRPr kumimoji="1" lang="ja-JP" altLang="en-US"/>
          </a:p>
        </p:txBody>
      </p:sp>
    </p:spTree>
    <p:extLst>
      <p:ext uri="{BB962C8B-B14F-4D97-AF65-F5344CB8AC3E}">
        <p14:creationId xmlns:p14="http://schemas.microsoft.com/office/powerpoint/2010/main" val="366427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kumimoji="1" lang="ja-JP" altLang="en-US" dirty="0" smtClean="0">
                <a:latin typeface="+mn-ea"/>
              </a:rPr>
              <a:t>よくかむことの</a:t>
            </a:r>
            <a:r>
              <a:rPr kumimoji="1" lang="en-US" altLang="ja-JP" dirty="0" smtClean="0">
                <a:latin typeface="+mn-ea"/>
              </a:rPr>
              <a:t>8</a:t>
            </a:r>
            <a:r>
              <a:rPr kumimoji="1" lang="ja-JP" altLang="en-US" dirty="0" err="1" smtClean="0">
                <a:latin typeface="+mn-ea"/>
              </a:rPr>
              <a:t>つの</a:t>
            </a:r>
            <a:r>
              <a:rPr kumimoji="1" lang="ja-JP" altLang="en-US" dirty="0" smtClean="0">
                <a:latin typeface="+mn-ea"/>
              </a:rPr>
              <a:t>効果に「ひみこのはがいーぜ」があります。</a:t>
            </a:r>
            <a:endParaRPr kumimoji="1" lang="en-US" altLang="ja-JP" dirty="0" smtClean="0">
              <a:latin typeface="+mn-ea"/>
            </a:endParaRPr>
          </a:p>
          <a:p>
            <a:pPr>
              <a:lnSpc>
                <a:spcPct val="150000"/>
              </a:lnSpc>
            </a:pPr>
            <a:r>
              <a:rPr kumimoji="1" lang="ja-JP" altLang="en-US" dirty="0" smtClean="0">
                <a:latin typeface="+mn-ea"/>
              </a:rPr>
              <a:t>ひ：肥満予防　　み：味覚の発達　　こ：言葉の発音がはっきり　　の：脳の発達　　は：歯の病気の予防　　が：がんの予防　　　いー：胃腸の働きを促進　　　ぜ：全力投球　　という内容です。</a:t>
            </a:r>
            <a:endParaRPr kumimoji="1" lang="ja-JP" altLang="en-US" dirty="0">
              <a:latin typeface="+mn-ea"/>
            </a:endParaRPr>
          </a:p>
        </p:txBody>
      </p:sp>
      <p:sp>
        <p:nvSpPr>
          <p:cNvPr id="4" name="スライド番号プレースホルダー 3"/>
          <p:cNvSpPr>
            <a:spLocks noGrp="1"/>
          </p:cNvSpPr>
          <p:nvPr>
            <p:ph type="sldNum" sz="quarter" idx="10"/>
          </p:nvPr>
        </p:nvSpPr>
        <p:spPr/>
        <p:txBody>
          <a:bodyPr/>
          <a:lstStyle/>
          <a:p>
            <a:fld id="{202C422B-44FF-4DB7-B2DC-4A0B1CF9BAD8}" type="slidenum">
              <a:rPr kumimoji="1" lang="ja-JP" altLang="en-US" smtClean="0"/>
              <a:t>14</a:t>
            </a:fld>
            <a:endParaRPr kumimoji="1" lang="ja-JP" altLang="en-US"/>
          </a:p>
        </p:txBody>
      </p:sp>
    </p:spTree>
    <p:extLst>
      <p:ext uri="{BB962C8B-B14F-4D97-AF65-F5344CB8AC3E}">
        <p14:creationId xmlns:p14="http://schemas.microsoft.com/office/powerpoint/2010/main" val="1223015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kumimoji="1" lang="ja-JP" altLang="en-US" dirty="0" smtClean="0"/>
              <a:t>よくかむことによって、</a:t>
            </a:r>
            <a:r>
              <a:rPr kumimoji="1" lang="ja-JP" altLang="en-US" dirty="0" err="1" smtClean="0"/>
              <a:t>だ</a:t>
            </a:r>
            <a:r>
              <a:rPr kumimoji="1" lang="ja-JP" altLang="en-US" dirty="0" smtClean="0"/>
              <a:t>液がよく出ます。だ液によって歯の再石灰化がおこり、むし歯になりにくくなります。</a:t>
            </a:r>
            <a:endParaRPr kumimoji="1" lang="en-US" altLang="ja-JP" dirty="0" smtClean="0"/>
          </a:p>
          <a:p>
            <a:pPr>
              <a:lnSpc>
                <a:spcPct val="150000"/>
              </a:lnSpc>
            </a:pPr>
            <a:r>
              <a:rPr kumimoji="1" lang="ja-JP" altLang="en-US" dirty="0" smtClean="0"/>
              <a:t>脱灰とは酸によって歯の表面からミネラル成分が溶かされることです。</a:t>
            </a:r>
            <a:endParaRPr kumimoji="1" lang="en-US" altLang="ja-JP" dirty="0" smtClean="0"/>
          </a:p>
          <a:p>
            <a:pPr>
              <a:lnSpc>
                <a:spcPct val="150000"/>
              </a:lnSpc>
            </a:pPr>
            <a:r>
              <a:rPr kumimoji="1" lang="ja-JP" altLang="en-US" dirty="0" smtClean="0"/>
              <a:t>再石灰化とは溶かされたミネラル成分が</a:t>
            </a:r>
            <a:r>
              <a:rPr kumimoji="1" lang="ja-JP" altLang="en-US" dirty="0" err="1" smtClean="0"/>
              <a:t>だ</a:t>
            </a:r>
            <a:r>
              <a:rPr kumimoji="1" lang="ja-JP" altLang="en-US" dirty="0" smtClean="0"/>
              <a:t>液によって元に戻ることです。</a:t>
            </a:r>
          </a:p>
          <a:p>
            <a:pPr>
              <a:lnSpc>
                <a:spcPct val="150000"/>
              </a:lnSpc>
            </a:pPr>
            <a:r>
              <a:rPr kumimoji="1" lang="ja-JP" altLang="en-US" dirty="0" smtClean="0"/>
              <a:t>口の中では脱灰と再石灰化が繰り返されていて、再石灰化より脱灰の方が多くなるとむし歯になります。</a:t>
            </a:r>
            <a:endParaRPr kumimoji="1" lang="en-US" altLang="ja-JP" dirty="0" smtClean="0"/>
          </a:p>
          <a:p>
            <a:pPr>
              <a:lnSpc>
                <a:spcPct val="150000"/>
              </a:lnSpc>
            </a:pPr>
            <a:r>
              <a:rPr kumimoji="1" lang="ja-JP" altLang="en-US" dirty="0" smtClean="0"/>
              <a:t>したがって、よくかむことによって</a:t>
            </a:r>
            <a:r>
              <a:rPr kumimoji="1" lang="ja-JP" altLang="en-US" dirty="0" err="1" smtClean="0"/>
              <a:t>だ</a:t>
            </a:r>
            <a:r>
              <a:rPr kumimoji="1" lang="ja-JP" altLang="en-US" dirty="0" smtClean="0"/>
              <a:t>液をたくさん出して再石灰化を増やすことが大切です。</a:t>
            </a:r>
            <a:endParaRPr kumimoji="1" lang="ja-JP" altLang="en-US" dirty="0"/>
          </a:p>
        </p:txBody>
      </p:sp>
      <p:sp>
        <p:nvSpPr>
          <p:cNvPr id="4" name="スライド番号プレースホルダー 3"/>
          <p:cNvSpPr>
            <a:spLocks noGrp="1"/>
          </p:cNvSpPr>
          <p:nvPr>
            <p:ph type="sldNum" sz="quarter" idx="10"/>
          </p:nvPr>
        </p:nvSpPr>
        <p:spPr/>
        <p:txBody>
          <a:bodyPr/>
          <a:lstStyle/>
          <a:p>
            <a:fld id="{202C422B-44FF-4DB7-B2DC-4A0B1CF9BAD8}" type="slidenum">
              <a:rPr kumimoji="1" lang="ja-JP" altLang="en-US" smtClean="0"/>
              <a:t>15</a:t>
            </a:fld>
            <a:endParaRPr kumimoji="1" lang="ja-JP" altLang="en-US"/>
          </a:p>
        </p:txBody>
      </p:sp>
    </p:spTree>
    <p:extLst>
      <p:ext uri="{BB962C8B-B14F-4D97-AF65-F5344CB8AC3E}">
        <p14:creationId xmlns:p14="http://schemas.microsoft.com/office/powerpoint/2010/main" val="4103048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kumimoji="1" lang="en-US" altLang="ja-JP" dirty="0" smtClean="0">
                <a:latin typeface="+mn-ea"/>
              </a:rPr>
              <a:t>80</a:t>
            </a:r>
            <a:r>
              <a:rPr kumimoji="1" lang="ja-JP" altLang="en-US" dirty="0" smtClean="0">
                <a:latin typeface="+mn-ea"/>
              </a:rPr>
              <a:t>歳まで</a:t>
            </a:r>
            <a:r>
              <a:rPr kumimoji="1" lang="en-US" altLang="ja-JP" dirty="0" smtClean="0">
                <a:latin typeface="+mn-ea"/>
              </a:rPr>
              <a:t>20</a:t>
            </a:r>
            <a:r>
              <a:rPr kumimoji="1" lang="ja-JP" altLang="en-US" dirty="0" smtClean="0">
                <a:latin typeface="+mn-ea"/>
              </a:rPr>
              <a:t>本の歯を残しましょう。</a:t>
            </a:r>
            <a:endParaRPr kumimoji="1" lang="en-US" altLang="ja-JP" dirty="0" smtClean="0">
              <a:latin typeface="+mn-ea"/>
            </a:endParaRPr>
          </a:p>
          <a:p>
            <a:pPr>
              <a:lnSpc>
                <a:spcPct val="150000"/>
              </a:lnSpc>
            </a:pPr>
            <a:r>
              <a:rPr kumimoji="1" lang="ja-JP" altLang="en-US" dirty="0" smtClean="0">
                <a:latin typeface="+mn-ea"/>
              </a:rPr>
              <a:t>ひとは</a:t>
            </a:r>
            <a:r>
              <a:rPr kumimoji="1" lang="en-US" altLang="ja-JP" dirty="0" smtClean="0">
                <a:latin typeface="+mn-ea"/>
              </a:rPr>
              <a:t>20</a:t>
            </a:r>
            <a:r>
              <a:rPr kumimoji="1" lang="ja-JP" altLang="en-US" dirty="0" smtClean="0">
                <a:latin typeface="+mn-ea"/>
              </a:rPr>
              <a:t>本歯があればほぼなんでも噛んで食べることができます。</a:t>
            </a:r>
            <a:endParaRPr kumimoji="1" lang="en-US" altLang="ja-JP" dirty="0" smtClean="0">
              <a:latin typeface="+mn-ea"/>
            </a:endParaRPr>
          </a:p>
          <a:p>
            <a:pPr>
              <a:lnSpc>
                <a:spcPct val="150000"/>
              </a:lnSpc>
            </a:pPr>
            <a:r>
              <a:rPr kumimoji="1" lang="ja-JP" altLang="en-US" dirty="0" smtClean="0">
                <a:latin typeface="+mn-ea"/>
              </a:rPr>
              <a:t>噛める歯がたくさん残っている方ほど長生きすると言われています。</a:t>
            </a:r>
            <a:endParaRPr kumimoji="1" lang="en-US" altLang="ja-JP" dirty="0" smtClean="0">
              <a:latin typeface="+mn-ea"/>
            </a:endParaRPr>
          </a:p>
          <a:p>
            <a:pPr>
              <a:lnSpc>
                <a:spcPct val="150000"/>
              </a:lnSpc>
            </a:pPr>
            <a:r>
              <a:rPr kumimoji="1" lang="ja-JP" altLang="en-US" dirty="0" smtClean="0">
                <a:latin typeface="+mn-ea"/>
              </a:rPr>
              <a:t>子どもの頃から歯を大切にする習慣を身につけましょう。</a:t>
            </a:r>
            <a:endParaRPr kumimoji="1" lang="ja-JP" altLang="en-US" dirty="0">
              <a:latin typeface="+mn-ea"/>
            </a:endParaRPr>
          </a:p>
        </p:txBody>
      </p:sp>
      <p:sp>
        <p:nvSpPr>
          <p:cNvPr id="4" name="スライド番号プレースホルダー 3"/>
          <p:cNvSpPr>
            <a:spLocks noGrp="1"/>
          </p:cNvSpPr>
          <p:nvPr>
            <p:ph type="sldNum" sz="quarter" idx="10"/>
          </p:nvPr>
        </p:nvSpPr>
        <p:spPr/>
        <p:txBody>
          <a:bodyPr/>
          <a:lstStyle/>
          <a:p>
            <a:fld id="{202C422B-44FF-4DB7-B2DC-4A0B1CF9BAD8}" type="slidenum">
              <a:rPr kumimoji="1" lang="ja-JP" altLang="en-US" smtClean="0"/>
              <a:t>16</a:t>
            </a:fld>
            <a:endParaRPr kumimoji="1" lang="ja-JP" altLang="en-US"/>
          </a:p>
        </p:txBody>
      </p:sp>
    </p:spTree>
    <p:extLst>
      <p:ext uri="{BB962C8B-B14F-4D97-AF65-F5344CB8AC3E}">
        <p14:creationId xmlns:p14="http://schemas.microsoft.com/office/powerpoint/2010/main" val="3231822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kumimoji="1" lang="ja-JP" altLang="en-US" sz="1200" dirty="0" smtClean="0">
                <a:latin typeface="+mn-ea"/>
              </a:rPr>
              <a:t>家族や仲間と、会話を楽しみながら食べる食事は、心もからだも元気にしてくれます。</a:t>
            </a:r>
          </a:p>
          <a:p>
            <a:pPr>
              <a:lnSpc>
                <a:spcPct val="150000"/>
              </a:lnSpc>
            </a:pPr>
            <a:r>
              <a:rPr kumimoji="1" lang="ja-JP" altLang="en-US" sz="1200" dirty="0" smtClean="0">
                <a:latin typeface="+mn-ea"/>
              </a:rPr>
              <a:t>家族</a:t>
            </a:r>
            <a:r>
              <a:rPr kumimoji="1" lang="ja-JP" altLang="en-US" sz="1200" dirty="0">
                <a:latin typeface="+mn-ea"/>
              </a:rPr>
              <a:t>で食卓を囲むことで、家族の絆や親子関係を育むことが</a:t>
            </a:r>
            <a:r>
              <a:rPr kumimoji="1" lang="ja-JP" altLang="en-US" sz="1200" dirty="0" smtClean="0">
                <a:latin typeface="+mn-ea"/>
              </a:rPr>
              <a:t>できます。</a:t>
            </a:r>
            <a:endParaRPr kumimoji="1" lang="en-US" altLang="ja-JP" sz="1200" dirty="0">
              <a:latin typeface="+mn-ea"/>
            </a:endParaRPr>
          </a:p>
          <a:p>
            <a:pPr>
              <a:lnSpc>
                <a:spcPct val="150000"/>
              </a:lnSpc>
            </a:pPr>
            <a:r>
              <a:rPr lang="ja-JP" altLang="en-US" sz="1200" dirty="0">
                <a:latin typeface="+mn-ea"/>
              </a:rPr>
              <a:t>親や兄姉と一緒に食べることで、新しい食材や「食べ方」</a:t>
            </a:r>
            <a:r>
              <a:rPr lang="ja-JP" altLang="en-US" sz="1200" dirty="0" smtClean="0">
                <a:latin typeface="+mn-ea"/>
              </a:rPr>
              <a:t>を学習</a:t>
            </a:r>
            <a:r>
              <a:rPr lang="ja-JP" altLang="en-US" sz="1200" dirty="0">
                <a:latin typeface="+mn-ea"/>
              </a:rPr>
              <a:t>することが</a:t>
            </a:r>
            <a:r>
              <a:rPr lang="ja-JP" altLang="en-US" sz="1200" dirty="0" smtClean="0">
                <a:latin typeface="+mn-ea"/>
              </a:rPr>
              <a:t>できます。</a:t>
            </a:r>
            <a:endParaRPr lang="en-US" altLang="ja-JP" sz="1200" dirty="0">
              <a:latin typeface="+mn-ea"/>
            </a:endParaRPr>
          </a:p>
          <a:p>
            <a:pPr>
              <a:lnSpc>
                <a:spcPct val="150000"/>
              </a:lnSpc>
            </a:pPr>
            <a:r>
              <a:rPr lang="ja-JP" altLang="en-US" sz="1200" dirty="0">
                <a:latin typeface="+mn-ea"/>
              </a:rPr>
              <a:t>「おいしさを共感する」ことで食べる意欲を高め</a:t>
            </a:r>
            <a:r>
              <a:rPr lang="ja-JP" altLang="en-US" sz="1200" dirty="0" smtClean="0">
                <a:latin typeface="+mn-ea"/>
              </a:rPr>
              <a:t>、偏った食生活など</a:t>
            </a:r>
            <a:r>
              <a:rPr lang="ja-JP" altLang="en-US" sz="1200" dirty="0">
                <a:latin typeface="+mn-ea"/>
              </a:rPr>
              <a:t>を防ぐことが</a:t>
            </a:r>
            <a:r>
              <a:rPr lang="ja-JP" altLang="en-US" sz="1200" dirty="0" smtClean="0">
                <a:latin typeface="+mn-ea"/>
              </a:rPr>
              <a:t>できます。</a:t>
            </a:r>
            <a:endParaRPr lang="en-US" altLang="ja-JP" sz="1200" dirty="0">
              <a:latin typeface="+mn-ea"/>
            </a:endParaRPr>
          </a:p>
          <a:p>
            <a:pPr>
              <a:lnSpc>
                <a:spcPct val="150000"/>
              </a:lnSpc>
            </a:pPr>
            <a:r>
              <a:rPr lang="ja-JP" altLang="en-US" sz="1200" dirty="0" smtClean="0">
                <a:latin typeface="+mn-ea"/>
              </a:rPr>
              <a:t>年齢が大きくなると食事の場が家庭</a:t>
            </a:r>
            <a:r>
              <a:rPr lang="ja-JP" altLang="en-US" sz="1200" dirty="0">
                <a:latin typeface="+mn-ea"/>
              </a:rPr>
              <a:t>から保育園・幼稚園や学校へと広がり、マナーの学習も</a:t>
            </a:r>
            <a:r>
              <a:rPr lang="ja-JP" altLang="en-US" sz="1200" dirty="0" smtClean="0">
                <a:latin typeface="+mn-ea"/>
              </a:rPr>
              <a:t>できます。</a:t>
            </a:r>
            <a:endParaRPr kumimoji="1" lang="ja-JP" altLang="en-US" sz="1200" dirty="0">
              <a:latin typeface="+mn-ea"/>
            </a:endParaRPr>
          </a:p>
          <a:p>
            <a:pPr>
              <a:lnSpc>
                <a:spcPct val="150000"/>
              </a:lnSpc>
            </a:pPr>
            <a:endParaRPr kumimoji="1" lang="ja-JP" altLang="en-US" dirty="0">
              <a:latin typeface="+mn-ea"/>
            </a:endParaRPr>
          </a:p>
        </p:txBody>
      </p:sp>
      <p:sp>
        <p:nvSpPr>
          <p:cNvPr id="4" name="スライド番号プレースホルダー 3"/>
          <p:cNvSpPr>
            <a:spLocks noGrp="1"/>
          </p:cNvSpPr>
          <p:nvPr>
            <p:ph type="sldNum" sz="quarter" idx="10"/>
          </p:nvPr>
        </p:nvSpPr>
        <p:spPr/>
        <p:txBody>
          <a:bodyPr/>
          <a:lstStyle/>
          <a:p>
            <a:fld id="{9E50B01C-C150-446A-9F75-2316CD9F1FBB}" type="slidenum">
              <a:rPr kumimoji="1" lang="ja-JP" altLang="en-US" smtClean="0"/>
              <a:t>17</a:t>
            </a:fld>
            <a:endParaRPr kumimoji="1" lang="ja-JP" altLang="en-US"/>
          </a:p>
        </p:txBody>
      </p:sp>
    </p:spTree>
    <p:extLst>
      <p:ext uri="{BB962C8B-B14F-4D97-AF65-F5344CB8AC3E}">
        <p14:creationId xmlns:p14="http://schemas.microsoft.com/office/powerpoint/2010/main" val="1520725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50000"/>
              </a:lnSpc>
              <a:spcBef>
                <a:spcPts val="0"/>
              </a:spcBef>
              <a:buClrTx/>
              <a:buSzTx/>
              <a:buFontTx/>
              <a:buNone/>
              <a:tabLst/>
              <a:defRPr/>
            </a:pPr>
            <a:r>
              <a:rPr kumimoji="1" lang="ja-JP" altLang="en-US" sz="1200" dirty="0" smtClean="0">
                <a:solidFill>
                  <a:schemeClr val="tx1"/>
                </a:solidFill>
              </a:rPr>
              <a:t>食べることは生きることです。ライフステージで考えると３つのステージにわけられます。</a:t>
            </a:r>
            <a:endParaRPr kumimoji="1" lang="ja-JP" altLang="en-US" sz="1200" dirty="0">
              <a:solidFill>
                <a:schemeClr val="tx1"/>
              </a:solidFill>
            </a:endParaRPr>
          </a:p>
          <a:p>
            <a:pPr marL="0" marR="0" indent="0" algn="l" defTabSz="914400" rtl="0" eaLnBrk="1" fontAlgn="auto" latinLnBrk="0" hangingPunct="1">
              <a:lnSpc>
                <a:spcPct val="150000"/>
              </a:lnSpc>
              <a:spcBef>
                <a:spcPts val="0"/>
              </a:spcBef>
              <a:buClrTx/>
              <a:buSzTx/>
              <a:buFontTx/>
              <a:buNone/>
              <a:tabLst/>
              <a:defRPr/>
            </a:pPr>
            <a:r>
              <a:rPr kumimoji="1" lang="ja-JP" altLang="en-US" sz="1200" dirty="0" smtClean="0">
                <a:solidFill>
                  <a:schemeClr val="tx1"/>
                </a:solidFill>
              </a:rPr>
              <a:t>・小児期（乳幼児期、学童期、思春期）は　食べ方を身につける時期です。</a:t>
            </a:r>
          </a:p>
          <a:p>
            <a:pPr marL="0" marR="0" indent="0" algn="l" defTabSz="914400" rtl="0" eaLnBrk="1" fontAlgn="auto" latinLnBrk="0" hangingPunct="1">
              <a:lnSpc>
                <a:spcPct val="150000"/>
              </a:lnSpc>
              <a:spcBef>
                <a:spcPts val="0"/>
              </a:spcBef>
              <a:buClrTx/>
              <a:buSzTx/>
              <a:buFontTx/>
              <a:buNone/>
              <a:tabLst/>
              <a:defRPr/>
            </a:pPr>
            <a:r>
              <a:rPr kumimoji="1" lang="ja-JP" altLang="en-US" sz="1200" dirty="0" smtClean="0">
                <a:solidFill>
                  <a:schemeClr val="tx1"/>
                </a:solidFill>
              </a:rPr>
              <a:t>・成人期は食べ方で健康を保つ時期です。</a:t>
            </a:r>
          </a:p>
          <a:p>
            <a:pPr marL="0" marR="0" indent="0" algn="l" defTabSz="914400" rtl="0" eaLnBrk="1" fontAlgn="auto" latinLnBrk="0" hangingPunct="1">
              <a:lnSpc>
                <a:spcPct val="150000"/>
              </a:lnSpc>
              <a:spcBef>
                <a:spcPts val="0"/>
              </a:spcBef>
              <a:buClrTx/>
              <a:buSzTx/>
              <a:buFontTx/>
              <a:buNone/>
              <a:tabLst/>
              <a:defRPr/>
            </a:pPr>
            <a:r>
              <a:rPr kumimoji="1" lang="ja-JP" altLang="en-US" sz="1200" dirty="0" smtClean="0">
                <a:solidFill>
                  <a:schemeClr val="tx1"/>
                </a:solidFill>
              </a:rPr>
              <a:t>・高齢期は食べ方で活力を維持する時期です。</a:t>
            </a:r>
          </a:p>
          <a:p>
            <a:pPr marL="0" marR="0" indent="0" algn="l" defTabSz="914400" rtl="0" eaLnBrk="1" fontAlgn="auto" latinLnBrk="0" hangingPunct="1">
              <a:lnSpc>
                <a:spcPct val="150000"/>
              </a:lnSpc>
              <a:spcBef>
                <a:spcPts val="0"/>
              </a:spcBef>
              <a:buClrTx/>
              <a:buSzTx/>
              <a:buFontTx/>
              <a:buNone/>
              <a:tabLst/>
              <a:defRPr/>
            </a:pPr>
            <a:endParaRPr kumimoji="1" lang="ja-JP" altLang="en-US" sz="1200" dirty="0">
              <a:solidFill>
                <a:schemeClr val="tx1"/>
              </a:solidFill>
            </a:endParaRPr>
          </a:p>
          <a:p>
            <a:pPr marL="0" indent="0">
              <a:lnSpc>
                <a:spcPct val="150000"/>
              </a:lnSpc>
              <a:buNone/>
            </a:pPr>
            <a:endParaRPr kumimoji="1" lang="ja-JP" altLang="en-US" sz="1200" dirty="0"/>
          </a:p>
        </p:txBody>
      </p:sp>
      <p:sp>
        <p:nvSpPr>
          <p:cNvPr id="4" name="スライド番号プレースホルダー 3"/>
          <p:cNvSpPr>
            <a:spLocks noGrp="1"/>
          </p:cNvSpPr>
          <p:nvPr>
            <p:ph type="sldNum" sz="quarter" idx="10"/>
          </p:nvPr>
        </p:nvSpPr>
        <p:spPr/>
        <p:txBody>
          <a:bodyPr/>
          <a:lstStyle/>
          <a:p>
            <a:fld id="{9E50B01C-C150-446A-9F75-2316CD9F1FBB}" type="slidenum">
              <a:rPr kumimoji="1" lang="ja-JP" altLang="en-US" smtClean="0"/>
              <a:t>2</a:t>
            </a:fld>
            <a:endParaRPr kumimoji="1" lang="ja-JP" altLang="en-US"/>
          </a:p>
        </p:txBody>
      </p:sp>
    </p:spTree>
    <p:extLst>
      <p:ext uri="{BB962C8B-B14F-4D97-AF65-F5344CB8AC3E}">
        <p14:creationId xmlns:p14="http://schemas.microsoft.com/office/powerpoint/2010/main" val="1811278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kumimoji="1" lang="ja-JP" altLang="en-US" dirty="0" smtClean="0">
                <a:latin typeface="+mn-ea"/>
              </a:rPr>
              <a:t>こちらは男女別の成長曲線</a:t>
            </a:r>
            <a:r>
              <a:rPr lang="ja-JP" altLang="en-US" dirty="0">
                <a:latin typeface="+mn-ea"/>
              </a:rPr>
              <a:t>で</a:t>
            </a:r>
            <a:r>
              <a:rPr kumimoji="1" lang="ja-JP" altLang="en-US" dirty="0" smtClean="0">
                <a:latin typeface="+mn-ea"/>
              </a:rPr>
              <a:t>す。</a:t>
            </a:r>
            <a:endParaRPr kumimoji="1" lang="en-US" altLang="ja-JP" dirty="0" smtClean="0">
              <a:latin typeface="+mn-ea"/>
            </a:endParaRPr>
          </a:p>
          <a:p>
            <a:pPr>
              <a:lnSpc>
                <a:spcPct val="150000"/>
              </a:lnSpc>
            </a:pPr>
            <a:r>
              <a:rPr kumimoji="1" lang="ja-JP" altLang="en-US" dirty="0" smtClean="0">
                <a:latin typeface="+mn-ea"/>
              </a:rPr>
              <a:t>食べることで、みんなの体は成長します。</a:t>
            </a:r>
            <a:endParaRPr kumimoji="1" lang="en-US" altLang="ja-JP" dirty="0" smtClean="0">
              <a:latin typeface="+mn-ea"/>
            </a:endParaRPr>
          </a:p>
          <a:p>
            <a:pPr>
              <a:lnSpc>
                <a:spcPct val="150000"/>
              </a:lnSpc>
            </a:pPr>
            <a:r>
              <a:rPr kumimoji="1" lang="ja-JP" altLang="en-US" dirty="0" smtClean="0">
                <a:latin typeface="+mn-ea"/>
              </a:rPr>
              <a:t>自分の身長・体重は曲線のカーブにそっているか確認しましょう。</a:t>
            </a:r>
            <a:endParaRPr kumimoji="1" lang="ja-JP" altLang="en-US" dirty="0">
              <a:latin typeface="+mn-ea"/>
            </a:endParaRPr>
          </a:p>
        </p:txBody>
      </p:sp>
      <p:sp>
        <p:nvSpPr>
          <p:cNvPr id="4" name="スライド番号プレースホルダー 3"/>
          <p:cNvSpPr>
            <a:spLocks noGrp="1"/>
          </p:cNvSpPr>
          <p:nvPr>
            <p:ph type="sldNum" sz="quarter" idx="10"/>
          </p:nvPr>
        </p:nvSpPr>
        <p:spPr/>
        <p:txBody>
          <a:bodyPr/>
          <a:lstStyle/>
          <a:p>
            <a:fld id="{202C422B-44FF-4DB7-B2DC-4A0B1CF9BAD8}" type="slidenum">
              <a:rPr kumimoji="1" lang="ja-JP" altLang="en-US" smtClean="0"/>
              <a:t>3</a:t>
            </a:fld>
            <a:endParaRPr kumimoji="1" lang="ja-JP" altLang="en-US"/>
          </a:p>
        </p:txBody>
      </p:sp>
    </p:spTree>
    <p:extLst>
      <p:ext uri="{BB962C8B-B14F-4D97-AF65-F5344CB8AC3E}">
        <p14:creationId xmlns:p14="http://schemas.microsoft.com/office/powerpoint/2010/main" val="3867839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02C422B-44FF-4DB7-B2DC-4A0B1CF9BAD8}" type="slidenum">
              <a:rPr kumimoji="1" lang="ja-JP" altLang="en-US" smtClean="0"/>
              <a:t>4</a:t>
            </a:fld>
            <a:endParaRPr kumimoji="1" lang="ja-JP" altLang="en-US"/>
          </a:p>
        </p:txBody>
      </p:sp>
    </p:spTree>
    <p:extLst>
      <p:ext uri="{BB962C8B-B14F-4D97-AF65-F5344CB8AC3E}">
        <p14:creationId xmlns:p14="http://schemas.microsoft.com/office/powerpoint/2010/main" val="544214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kumimoji="1" lang="ja-JP" altLang="en-US" dirty="0" smtClean="0">
                <a:latin typeface="+mn-ea"/>
              </a:rPr>
              <a:t>食べることは大切ですが、好きなものばかり食べていては栄養に偏りがでてきます。</a:t>
            </a:r>
            <a:endParaRPr kumimoji="1" lang="en-US" altLang="ja-JP" dirty="0" smtClean="0">
              <a:latin typeface="+mn-ea"/>
            </a:endParaRPr>
          </a:p>
          <a:p>
            <a:pPr>
              <a:lnSpc>
                <a:spcPct val="150000"/>
              </a:lnSpc>
            </a:pPr>
            <a:r>
              <a:rPr kumimoji="1" lang="ja-JP" altLang="en-US" dirty="0" smtClean="0">
                <a:latin typeface="+mn-ea"/>
              </a:rPr>
              <a:t>主食、主菜、副菜をバランスよく取り入れて食事をしましょう。</a:t>
            </a:r>
            <a:endParaRPr kumimoji="1" lang="ja-JP" altLang="en-US" dirty="0">
              <a:latin typeface="+mn-ea"/>
            </a:endParaRPr>
          </a:p>
        </p:txBody>
      </p:sp>
      <p:sp>
        <p:nvSpPr>
          <p:cNvPr id="4" name="スライド番号プレースホルダー 3"/>
          <p:cNvSpPr>
            <a:spLocks noGrp="1"/>
          </p:cNvSpPr>
          <p:nvPr>
            <p:ph type="sldNum" sz="quarter" idx="10"/>
          </p:nvPr>
        </p:nvSpPr>
        <p:spPr/>
        <p:txBody>
          <a:bodyPr/>
          <a:lstStyle/>
          <a:p>
            <a:fld id="{9E50B01C-C150-446A-9F75-2316CD9F1FBB}" type="slidenum">
              <a:rPr kumimoji="1" lang="ja-JP" altLang="en-US" smtClean="0"/>
              <a:t>5</a:t>
            </a:fld>
            <a:endParaRPr kumimoji="1" lang="ja-JP" altLang="en-US"/>
          </a:p>
        </p:txBody>
      </p:sp>
    </p:spTree>
    <p:extLst>
      <p:ext uri="{BB962C8B-B14F-4D97-AF65-F5344CB8AC3E}">
        <p14:creationId xmlns:p14="http://schemas.microsoft.com/office/powerpoint/2010/main" val="3639083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kumimoji="1" lang="ja-JP" altLang="en-US" dirty="0" smtClean="0">
                <a:latin typeface="+mn-ea"/>
              </a:rPr>
              <a:t>主食は、ごはん、パン、</a:t>
            </a:r>
            <a:r>
              <a:rPr kumimoji="1" lang="ja-JP" altLang="en-US" dirty="0" err="1" smtClean="0">
                <a:latin typeface="+mn-ea"/>
              </a:rPr>
              <a:t>めん</a:t>
            </a:r>
            <a:r>
              <a:rPr kumimoji="1" lang="ja-JP" altLang="en-US" dirty="0" smtClean="0">
                <a:latin typeface="+mn-ea"/>
              </a:rPr>
              <a:t>などで炭水化物を多く含み、主にエネルギーのもとになります。</a:t>
            </a:r>
            <a:endParaRPr kumimoji="1" lang="en-US" altLang="ja-JP" dirty="0" smtClean="0">
              <a:latin typeface="+mn-ea"/>
            </a:endParaRPr>
          </a:p>
          <a:p>
            <a:pPr>
              <a:lnSpc>
                <a:spcPct val="150000"/>
              </a:lnSpc>
            </a:pPr>
            <a:r>
              <a:rPr kumimoji="1" lang="ja-JP" altLang="en-US" dirty="0" smtClean="0">
                <a:latin typeface="+mn-ea"/>
              </a:rPr>
              <a:t>主菜は、魚、肉、たまご、大豆などを主な材料にした料理でたんぱく質や脂質を多く含み、主に体を作るもとになります。</a:t>
            </a:r>
            <a:endParaRPr kumimoji="1" lang="en-US" altLang="ja-JP" dirty="0" smtClean="0">
              <a:latin typeface="+mn-ea"/>
            </a:endParaRPr>
          </a:p>
          <a:p>
            <a:pPr>
              <a:lnSpc>
                <a:spcPct val="150000"/>
              </a:lnSpc>
            </a:pPr>
            <a:r>
              <a:rPr kumimoji="1" lang="ja-JP" altLang="en-US" dirty="0" smtClean="0">
                <a:latin typeface="+mn-ea"/>
              </a:rPr>
              <a:t>副菜は、野菜、いも、きのこ、海そうなどを主な材料にした料理でビタミン、鉄、カルシウム、食物繊維などを多く含み、主に体の調子を整えます。</a:t>
            </a:r>
          </a:p>
          <a:p>
            <a:pPr>
              <a:lnSpc>
                <a:spcPct val="150000"/>
              </a:lnSpc>
            </a:pPr>
            <a:r>
              <a:rPr kumimoji="1" lang="ja-JP" altLang="en-US" dirty="0" smtClean="0">
                <a:latin typeface="+mn-ea"/>
              </a:rPr>
              <a:t>これらをバランスよく摂取することが重要です。</a:t>
            </a:r>
          </a:p>
          <a:p>
            <a:pPr>
              <a:lnSpc>
                <a:spcPct val="150000"/>
              </a:lnSpc>
            </a:pPr>
            <a:endParaRPr kumimoji="1" lang="ja-JP" altLang="en-US" dirty="0" smtClean="0">
              <a:latin typeface="+mn-ea"/>
            </a:endParaRPr>
          </a:p>
          <a:p>
            <a:pPr>
              <a:lnSpc>
                <a:spcPct val="150000"/>
              </a:lnSpc>
            </a:pPr>
            <a:endParaRPr kumimoji="1" lang="ja-JP" altLang="en-US" dirty="0">
              <a:latin typeface="+mn-ea"/>
            </a:endParaRPr>
          </a:p>
        </p:txBody>
      </p:sp>
      <p:sp>
        <p:nvSpPr>
          <p:cNvPr id="4" name="スライド番号プレースホルダー 3"/>
          <p:cNvSpPr>
            <a:spLocks noGrp="1"/>
          </p:cNvSpPr>
          <p:nvPr>
            <p:ph type="sldNum" sz="quarter" idx="10"/>
          </p:nvPr>
        </p:nvSpPr>
        <p:spPr/>
        <p:txBody>
          <a:bodyPr/>
          <a:lstStyle/>
          <a:p>
            <a:fld id="{9E50B01C-C150-446A-9F75-2316CD9F1FBB}" type="slidenum">
              <a:rPr kumimoji="1" lang="ja-JP" altLang="en-US" smtClean="0"/>
              <a:t>6</a:t>
            </a:fld>
            <a:endParaRPr kumimoji="1" lang="ja-JP" altLang="en-US"/>
          </a:p>
        </p:txBody>
      </p:sp>
    </p:spTree>
    <p:extLst>
      <p:ext uri="{BB962C8B-B14F-4D97-AF65-F5344CB8AC3E}">
        <p14:creationId xmlns:p14="http://schemas.microsoft.com/office/powerpoint/2010/main" val="3969307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kumimoji="1" lang="ja-JP" altLang="en-US" dirty="0" smtClean="0">
                <a:latin typeface="+mn-ea"/>
              </a:rPr>
              <a:t>バランスの良い食材として「まごわやさしい」があります。</a:t>
            </a:r>
            <a:endParaRPr kumimoji="1" lang="en-US" altLang="ja-JP" dirty="0" smtClean="0">
              <a:latin typeface="+mn-ea"/>
            </a:endParaRPr>
          </a:p>
          <a:p>
            <a:pPr>
              <a:lnSpc>
                <a:spcPct val="150000"/>
              </a:lnSpc>
            </a:pPr>
            <a:r>
              <a:rPr kumimoji="1" lang="ja-JP" altLang="en-US" dirty="0" smtClean="0">
                <a:latin typeface="+mn-ea"/>
              </a:rPr>
              <a:t>図にあるように「ま」がまめ、「ご」がごま、「わ」がわかめ（海藻）、「や」がやさい、「さ」がさかな、「し」がしいたけ（きのこ）、「い」がいも、</a:t>
            </a:r>
            <a:r>
              <a:rPr lang="ja-JP" altLang="en-US" dirty="0">
                <a:latin typeface="+mn-ea"/>
              </a:rPr>
              <a:t>です</a:t>
            </a:r>
            <a:r>
              <a:rPr kumimoji="1" lang="ja-JP" altLang="en-US" dirty="0" smtClean="0">
                <a:latin typeface="+mn-ea"/>
              </a:rPr>
              <a:t>。</a:t>
            </a:r>
            <a:endParaRPr kumimoji="1" lang="en-US" altLang="ja-JP" dirty="0" smtClean="0">
              <a:latin typeface="+mn-ea"/>
            </a:endParaRPr>
          </a:p>
          <a:p>
            <a:pPr>
              <a:lnSpc>
                <a:spcPct val="150000"/>
              </a:lnSpc>
            </a:pPr>
            <a:r>
              <a:rPr kumimoji="1" lang="en-US" altLang="ja-JP" dirty="0" smtClean="0">
                <a:latin typeface="+mn-ea"/>
              </a:rPr>
              <a:t>7</a:t>
            </a:r>
            <a:r>
              <a:rPr kumimoji="1" lang="ja-JP" altLang="en-US" dirty="0" smtClean="0">
                <a:latin typeface="+mn-ea"/>
              </a:rPr>
              <a:t>品目の食材をまんべんなく取り入れることで健康的な食生活が送れます。</a:t>
            </a:r>
          </a:p>
          <a:p>
            <a:pPr>
              <a:lnSpc>
                <a:spcPct val="150000"/>
              </a:lnSpc>
            </a:pPr>
            <a:endParaRPr kumimoji="1" lang="ja-JP" altLang="en-US" dirty="0">
              <a:latin typeface="+mn-ea"/>
            </a:endParaRPr>
          </a:p>
        </p:txBody>
      </p:sp>
      <p:sp>
        <p:nvSpPr>
          <p:cNvPr id="4" name="スライド番号プレースホルダー 3"/>
          <p:cNvSpPr>
            <a:spLocks noGrp="1"/>
          </p:cNvSpPr>
          <p:nvPr>
            <p:ph type="sldNum" sz="quarter" idx="10"/>
          </p:nvPr>
        </p:nvSpPr>
        <p:spPr/>
        <p:txBody>
          <a:bodyPr/>
          <a:lstStyle/>
          <a:p>
            <a:fld id="{202C422B-44FF-4DB7-B2DC-4A0B1CF9BAD8}" type="slidenum">
              <a:rPr kumimoji="1" lang="ja-JP" altLang="en-US" smtClean="0"/>
              <a:t>7</a:t>
            </a:fld>
            <a:endParaRPr kumimoji="1" lang="ja-JP" altLang="en-US"/>
          </a:p>
        </p:txBody>
      </p:sp>
    </p:spTree>
    <p:extLst>
      <p:ext uri="{BB962C8B-B14F-4D97-AF65-F5344CB8AC3E}">
        <p14:creationId xmlns:p14="http://schemas.microsoft.com/office/powerpoint/2010/main" val="312419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lang="ja-JP" altLang="en-US" dirty="0" smtClean="0">
                <a:latin typeface="+mn-ea"/>
              </a:rPr>
              <a:t>一日のはじまりの食事「朝ごはん」を食べていますか？</a:t>
            </a:r>
          </a:p>
          <a:p>
            <a:pPr>
              <a:lnSpc>
                <a:spcPct val="150000"/>
              </a:lnSpc>
            </a:pPr>
            <a:r>
              <a:rPr lang="ja-JP" altLang="en-US" dirty="0" smtClean="0">
                <a:latin typeface="+mn-ea"/>
              </a:rPr>
              <a:t>朝</a:t>
            </a:r>
            <a:r>
              <a:rPr lang="ja-JP" altLang="en-US" dirty="0">
                <a:latin typeface="+mn-ea"/>
              </a:rPr>
              <a:t>ごはんは１日のパワーの</a:t>
            </a:r>
            <a:r>
              <a:rPr lang="ja-JP" altLang="en-US" dirty="0" smtClean="0">
                <a:latin typeface="+mn-ea"/>
              </a:rPr>
              <a:t>源です。</a:t>
            </a:r>
            <a:endParaRPr lang="ja-JP" altLang="en-US" dirty="0">
              <a:latin typeface="+mn-ea"/>
            </a:endParaRPr>
          </a:p>
          <a:p>
            <a:pPr marL="0" marR="0" indent="0" algn="l" defTabSz="914400" rtl="0" eaLnBrk="1" fontAlgn="auto" latinLnBrk="0" hangingPunct="1">
              <a:lnSpc>
                <a:spcPct val="150000"/>
              </a:lnSpc>
              <a:spcBef>
                <a:spcPts val="0"/>
              </a:spcBef>
              <a:spcAft>
                <a:spcPts val="0"/>
              </a:spcAft>
              <a:buClrTx/>
              <a:buSzTx/>
              <a:buFontTx/>
              <a:buNone/>
              <a:tabLst/>
              <a:defRPr/>
            </a:pPr>
            <a:r>
              <a:rPr kumimoji="1" lang="ja-JP" altLang="en-US" dirty="0" smtClean="0">
                <a:latin typeface="+mn-ea"/>
              </a:rPr>
              <a:t>朝ごはんをしっかり食べることで生活リズムが整い、 健康的な生活習慣にもつながります。</a:t>
            </a:r>
          </a:p>
          <a:p>
            <a:pPr marL="0" marR="0" indent="0" algn="l" defTabSz="914400" rtl="0" eaLnBrk="1" fontAlgn="auto" latinLnBrk="0" hangingPunct="1">
              <a:lnSpc>
                <a:spcPct val="150000"/>
              </a:lnSpc>
              <a:spcBef>
                <a:spcPts val="0"/>
              </a:spcBef>
              <a:spcAft>
                <a:spcPts val="0"/>
              </a:spcAft>
              <a:buClrTx/>
              <a:buSzTx/>
              <a:buFontTx/>
              <a:buNone/>
              <a:tabLst/>
              <a:defRPr/>
            </a:pPr>
            <a:endParaRPr kumimoji="1" lang="en-US" altLang="ja-JP" dirty="0">
              <a:latin typeface="+mn-ea"/>
            </a:endParaRPr>
          </a:p>
          <a:p>
            <a:pPr>
              <a:lnSpc>
                <a:spcPct val="150000"/>
              </a:lnSpc>
            </a:pPr>
            <a:endParaRPr lang="en-US" altLang="ja-JP" dirty="0">
              <a:latin typeface="+mn-ea"/>
            </a:endParaRPr>
          </a:p>
          <a:p>
            <a:pPr>
              <a:lnSpc>
                <a:spcPct val="150000"/>
              </a:lnSpc>
            </a:pPr>
            <a:endParaRPr lang="ja-JP" altLang="en-US" dirty="0">
              <a:latin typeface="+mn-ea"/>
            </a:endParaRPr>
          </a:p>
          <a:p>
            <a:pPr>
              <a:lnSpc>
                <a:spcPct val="150000"/>
              </a:lnSpc>
            </a:pPr>
            <a:endParaRPr kumimoji="1" lang="ja-JP" altLang="en-US" dirty="0">
              <a:latin typeface="+mn-ea"/>
            </a:endParaRPr>
          </a:p>
        </p:txBody>
      </p:sp>
      <p:sp>
        <p:nvSpPr>
          <p:cNvPr id="4" name="スライド番号プレースホルダー 3"/>
          <p:cNvSpPr>
            <a:spLocks noGrp="1"/>
          </p:cNvSpPr>
          <p:nvPr>
            <p:ph type="sldNum" sz="quarter" idx="10"/>
          </p:nvPr>
        </p:nvSpPr>
        <p:spPr/>
        <p:txBody>
          <a:bodyPr/>
          <a:lstStyle/>
          <a:p>
            <a:fld id="{9E50B01C-C150-446A-9F75-2316CD9F1FBB}" type="slidenum">
              <a:rPr kumimoji="1" lang="ja-JP" altLang="en-US" smtClean="0"/>
              <a:t>8</a:t>
            </a:fld>
            <a:endParaRPr kumimoji="1" lang="ja-JP" altLang="en-US"/>
          </a:p>
        </p:txBody>
      </p:sp>
    </p:spTree>
    <p:extLst>
      <p:ext uri="{BB962C8B-B14F-4D97-AF65-F5344CB8AC3E}">
        <p14:creationId xmlns:p14="http://schemas.microsoft.com/office/powerpoint/2010/main" val="939029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kumimoji="1" lang="ja-JP" altLang="en-US" dirty="0" smtClean="0">
                <a:latin typeface="+mn-ea"/>
              </a:rPr>
              <a:t>朝ごはんを食べないと、脳のエネルギー源となるブドウ糖が不足するため、集中力や記憶力の低下につながります。</a:t>
            </a:r>
            <a:endParaRPr kumimoji="1" lang="en-US" altLang="ja-JP" dirty="0" smtClean="0">
              <a:latin typeface="+mn-ea"/>
            </a:endParaRPr>
          </a:p>
          <a:p>
            <a:pPr>
              <a:lnSpc>
                <a:spcPct val="150000"/>
              </a:lnSpc>
            </a:pPr>
            <a:r>
              <a:rPr kumimoji="1" lang="ja-JP" altLang="en-US" dirty="0" smtClean="0">
                <a:latin typeface="+mn-ea"/>
              </a:rPr>
              <a:t>寝ている間も脳は活動しているので、朝起きたときの脳はエネルギーが不足している状態です。</a:t>
            </a:r>
            <a:endParaRPr kumimoji="1" lang="en-US" altLang="ja-JP" dirty="0" smtClean="0">
              <a:latin typeface="+mn-ea"/>
            </a:endParaRPr>
          </a:p>
          <a:p>
            <a:pPr>
              <a:lnSpc>
                <a:spcPct val="150000"/>
              </a:lnSpc>
            </a:pPr>
            <a:r>
              <a:rPr kumimoji="1" lang="ja-JP" altLang="en-US" dirty="0" smtClean="0">
                <a:latin typeface="+mn-ea"/>
              </a:rPr>
              <a:t>脳のエネルギー源となるブドウ糖（ごはん、パン、</a:t>
            </a:r>
            <a:r>
              <a:rPr kumimoji="1" lang="ja-JP" altLang="en-US" dirty="0" err="1" smtClean="0">
                <a:latin typeface="+mn-ea"/>
              </a:rPr>
              <a:t>めん</a:t>
            </a:r>
            <a:r>
              <a:rPr kumimoji="1" lang="ja-JP" altLang="en-US" dirty="0" smtClean="0">
                <a:latin typeface="+mn-ea"/>
              </a:rPr>
              <a:t>などの炭水化物が体内で分解されたもの） は、体内にたくさん蓄えておくことができません。</a:t>
            </a:r>
          </a:p>
          <a:p>
            <a:pPr>
              <a:lnSpc>
                <a:spcPct val="150000"/>
              </a:lnSpc>
            </a:pPr>
            <a:r>
              <a:rPr kumimoji="1" lang="ja-JP" altLang="en-US" dirty="0" smtClean="0">
                <a:latin typeface="+mn-ea"/>
              </a:rPr>
              <a:t>朝食を食べることで脳が活発に働き、午前中の生活の集中力や記憶力を維持することができます。</a:t>
            </a:r>
          </a:p>
          <a:p>
            <a:pPr>
              <a:lnSpc>
                <a:spcPct val="150000"/>
              </a:lnSpc>
            </a:pPr>
            <a:endParaRPr kumimoji="1" lang="en-US" altLang="ja-JP" dirty="0" smtClean="0">
              <a:latin typeface="+mn-ea"/>
            </a:endParaRPr>
          </a:p>
        </p:txBody>
      </p:sp>
      <p:sp>
        <p:nvSpPr>
          <p:cNvPr id="4" name="スライド番号プレースホルダー 3"/>
          <p:cNvSpPr>
            <a:spLocks noGrp="1"/>
          </p:cNvSpPr>
          <p:nvPr>
            <p:ph type="sldNum" sz="quarter" idx="10"/>
          </p:nvPr>
        </p:nvSpPr>
        <p:spPr/>
        <p:txBody>
          <a:bodyPr/>
          <a:lstStyle/>
          <a:p>
            <a:fld id="{9E50B01C-C150-446A-9F75-2316CD9F1FBB}" type="slidenum">
              <a:rPr kumimoji="1" lang="ja-JP" altLang="en-US" smtClean="0"/>
              <a:t>9</a:t>
            </a:fld>
            <a:endParaRPr kumimoji="1" lang="ja-JP" altLang="en-US"/>
          </a:p>
        </p:txBody>
      </p:sp>
    </p:spTree>
    <p:extLst>
      <p:ext uri="{BB962C8B-B14F-4D97-AF65-F5344CB8AC3E}">
        <p14:creationId xmlns:p14="http://schemas.microsoft.com/office/powerpoint/2010/main" val="8110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66E3959-F5E9-4719-B42F-3C6E0F0EFF41}" type="datetimeFigureOut">
              <a:rPr kumimoji="1" lang="ja-JP" altLang="en-US" smtClean="0"/>
              <a:t>2021/6/21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BAF489-7817-4D1B-B062-B41C1E209CDD}" type="slidenum">
              <a:rPr kumimoji="1" lang="ja-JP" altLang="en-US" smtClean="0"/>
              <a:t>‹#›</a:t>
            </a:fld>
            <a:endParaRPr kumimoji="1" lang="ja-JP" altLang="en-US"/>
          </a:p>
        </p:txBody>
      </p:sp>
    </p:spTree>
    <p:extLst>
      <p:ext uri="{BB962C8B-B14F-4D97-AF65-F5344CB8AC3E}">
        <p14:creationId xmlns:p14="http://schemas.microsoft.com/office/powerpoint/2010/main" val="2333636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66E3959-F5E9-4719-B42F-3C6E0F0EFF41}" type="datetimeFigureOut">
              <a:rPr kumimoji="1" lang="ja-JP" altLang="en-US" smtClean="0"/>
              <a:t>2021/6/21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BAF489-7817-4D1B-B062-B41C1E209CDD}" type="slidenum">
              <a:rPr kumimoji="1" lang="ja-JP" altLang="en-US" smtClean="0"/>
              <a:t>‹#›</a:t>
            </a:fld>
            <a:endParaRPr kumimoji="1" lang="ja-JP" altLang="en-US"/>
          </a:p>
        </p:txBody>
      </p:sp>
    </p:spTree>
    <p:extLst>
      <p:ext uri="{BB962C8B-B14F-4D97-AF65-F5344CB8AC3E}">
        <p14:creationId xmlns:p14="http://schemas.microsoft.com/office/powerpoint/2010/main" val="3637867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66E3959-F5E9-4719-B42F-3C6E0F0EFF41}" type="datetimeFigureOut">
              <a:rPr kumimoji="1" lang="ja-JP" altLang="en-US" smtClean="0"/>
              <a:t>2021/6/21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BAF489-7817-4D1B-B062-B41C1E209CDD}" type="slidenum">
              <a:rPr kumimoji="1" lang="ja-JP" altLang="en-US" smtClean="0"/>
              <a:t>‹#›</a:t>
            </a:fld>
            <a:endParaRPr kumimoji="1" lang="ja-JP" altLang="en-US"/>
          </a:p>
        </p:txBody>
      </p:sp>
    </p:spTree>
    <p:extLst>
      <p:ext uri="{BB962C8B-B14F-4D97-AF65-F5344CB8AC3E}">
        <p14:creationId xmlns:p14="http://schemas.microsoft.com/office/powerpoint/2010/main" val="1159244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66E3959-F5E9-4719-B42F-3C6E0F0EFF41}" type="datetimeFigureOut">
              <a:rPr kumimoji="1" lang="ja-JP" altLang="en-US" smtClean="0"/>
              <a:t>2021/6/21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BAF489-7817-4D1B-B062-B41C1E209CDD}" type="slidenum">
              <a:rPr kumimoji="1" lang="ja-JP" altLang="en-US" smtClean="0"/>
              <a:t>‹#›</a:t>
            </a:fld>
            <a:endParaRPr kumimoji="1" lang="ja-JP" altLang="en-US"/>
          </a:p>
        </p:txBody>
      </p:sp>
    </p:spTree>
    <p:extLst>
      <p:ext uri="{BB962C8B-B14F-4D97-AF65-F5344CB8AC3E}">
        <p14:creationId xmlns:p14="http://schemas.microsoft.com/office/powerpoint/2010/main" val="585627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66E3959-F5E9-4719-B42F-3C6E0F0EFF41}" type="datetimeFigureOut">
              <a:rPr kumimoji="1" lang="ja-JP" altLang="en-US" smtClean="0"/>
              <a:t>2021/6/21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BAF489-7817-4D1B-B062-B41C1E209CDD}" type="slidenum">
              <a:rPr kumimoji="1" lang="ja-JP" altLang="en-US" smtClean="0"/>
              <a:t>‹#›</a:t>
            </a:fld>
            <a:endParaRPr kumimoji="1" lang="ja-JP" altLang="en-US"/>
          </a:p>
        </p:txBody>
      </p:sp>
    </p:spTree>
    <p:extLst>
      <p:ext uri="{BB962C8B-B14F-4D97-AF65-F5344CB8AC3E}">
        <p14:creationId xmlns:p14="http://schemas.microsoft.com/office/powerpoint/2010/main" val="3114496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66E3959-F5E9-4719-B42F-3C6E0F0EFF41}" type="datetimeFigureOut">
              <a:rPr kumimoji="1" lang="ja-JP" altLang="en-US" smtClean="0"/>
              <a:t>2021/6/21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CBAF489-7817-4D1B-B062-B41C1E209CDD}" type="slidenum">
              <a:rPr kumimoji="1" lang="ja-JP" altLang="en-US" smtClean="0"/>
              <a:t>‹#›</a:t>
            </a:fld>
            <a:endParaRPr kumimoji="1" lang="ja-JP" altLang="en-US"/>
          </a:p>
        </p:txBody>
      </p:sp>
    </p:spTree>
    <p:extLst>
      <p:ext uri="{BB962C8B-B14F-4D97-AF65-F5344CB8AC3E}">
        <p14:creationId xmlns:p14="http://schemas.microsoft.com/office/powerpoint/2010/main" val="2037532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66E3959-F5E9-4719-B42F-3C6E0F0EFF41}" type="datetimeFigureOut">
              <a:rPr kumimoji="1" lang="ja-JP" altLang="en-US" smtClean="0"/>
              <a:t>2021/6/21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CBAF489-7817-4D1B-B062-B41C1E209CDD}" type="slidenum">
              <a:rPr kumimoji="1" lang="ja-JP" altLang="en-US" smtClean="0"/>
              <a:t>‹#›</a:t>
            </a:fld>
            <a:endParaRPr kumimoji="1" lang="ja-JP" altLang="en-US"/>
          </a:p>
        </p:txBody>
      </p:sp>
    </p:spTree>
    <p:extLst>
      <p:ext uri="{BB962C8B-B14F-4D97-AF65-F5344CB8AC3E}">
        <p14:creationId xmlns:p14="http://schemas.microsoft.com/office/powerpoint/2010/main" val="2380251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66E3959-F5E9-4719-B42F-3C6E0F0EFF41}" type="datetimeFigureOut">
              <a:rPr kumimoji="1" lang="ja-JP" altLang="en-US" smtClean="0"/>
              <a:t>2021/6/21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CBAF489-7817-4D1B-B062-B41C1E209CDD}" type="slidenum">
              <a:rPr kumimoji="1" lang="ja-JP" altLang="en-US" smtClean="0"/>
              <a:t>‹#›</a:t>
            </a:fld>
            <a:endParaRPr kumimoji="1" lang="ja-JP" altLang="en-US"/>
          </a:p>
        </p:txBody>
      </p:sp>
    </p:spTree>
    <p:extLst>
      <p:ext uri="{BB962C8B-B14F-4D97-AF65-F5344CB8AC3E}">
        <p14:creationId xmlns:p14="http://schemas.microsoft.com/office/powerpoint/2010/main" val="3080419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66E3959-F5E9-4719-B42F-3C6E0F0EFF41}" type="datetimeFigureOut">
              <a:rPr kumimoji="1" lang="ja-JP" altLang="en-US" smtClean="0"/>
              <a:t>2021/6/21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CBAF489-7817-4D1B-B062-B41C1E209CDD}" type="slidenum">
              <a:rPr kumimoji="1" lang="ja-JP" altLang="en-US" smtClean="0"/>
              <a:t>‹#›</a:t>
            </a:fld>
            <a:endParaRPr kumimoji="1" lang="ja-JP" altLang="en-US"/>
          </a:p>
        </p:txBody>
      </p:sp>
    </p:spTree>
    <p:extLst>
      <p:ext uri="{BB962C8B-B14F-4D97-AF65-F5344CB8AC3E}">
        <p14:creationId xmlns:p14="http://schemas.microsoft.com/office/powerpoint/2010/main" val="166791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66E3959-F5E9-4719-B42F-3C6E0F0EFF41}" type="datetimeFigureOut">
              <a:rPr kumimoji="1" lang="ja-JP" altLang="en-US" smtClean="0"/>
              <a:t>2021/6/21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CBAF489-7817-4D1B-B062-B41C1E209CDD}" type="slidenum">
              <a:rPr kumimoji="1" lang="ja-JP" altLang="en-US" smtClean="0"/>
              <a:t>‹#›</a:t>
            </a:fld>
            <a:endParaRPr kumimoji="1" lang="ja-JP" altLang="en-US"/>
          </a:p>
        </p:txBody>
      </p:sp>
    </p:spTree>
    <p:extLst>
      <p:ext uri="{BB962C8B-B14F-4D97-AF65-F5344CB8AC3E}">
        <p14:creationId xmlns:p14="http://schemas.microsoft.com/office/powerpoint/2010/main" val="3099331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66E3959-F5E9-4719-B42F-3C6E0F0EFF41}" type="datetimeFigureOut">
              <a:rPr kumimoji="1" lang="ja-JP" altLang="en-US" smtClean="0"/>
              <a:t>2021/6/21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CBAF489-7817-4D1B-B062-B41C1E209CDD}" type="slidenum">
              <a:rPr kumimoji="1" lang="ja-JP" altLang="en-US" smtClean="0"/>
              <a:t>‹#›</a:t>
            </a:fld>
            <a:endParaRPr kumimoji="1" lang="ja-JP" altLang="en-US"/>
          </a:p>
        </p:txBody>
      </p:sp>
    </p:spTree>
    <p:extLst>
      <p:ext uri="{BB962C8B-B14F-4D97-AF65-F5344CB8AC3E}">
        <p14:creationId xmlns:p14="http://schemas.microsoft.com/office/powerpoint/2010/main" val="1731341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E3959-F5E9-4719-B42F-3C6E0F0EFF41}" type="datetimeFigureOut">
              <a:rPr kumimoji="1" lang="ja-JP" altLang="en-US" smtClean="0"/>
              <a:t>2021/6/21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AF489-7817-4D1B-B062-B41C1E209CDD}" type="slidenum">
              <a:rPr kumimoji="1" lang="ja-JP" altLang="en-US" smtClean="0"/>
              <a:t>‹#›</a:t>
            </a:fld>
            <a:endParaRPr kumimoji="1" lang="ja-JP" altLang="en-US"/>
          </a:p>
        </p:txBody>
      </p:sp>
    </p:spTree>
    <p:extLst>
      <p:ext uri="{BB962C8B-B14F-4D97-AF65-F5344CB8AC3E}">
        <p14:creationId xmlns:p14="http://schemas.microsoft.com/office/powerpoint/2010/main" val="256012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5697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3559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4823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2009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4326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9108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2482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9877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099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5315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7168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161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5388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2381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3779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5695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818803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alibri"/>
        <a:ea typeface="メイリオ"/>
        <a:cs typeface=""/>
      </a:majorFont>
      <a:minorFont>
        <a:latin typeface="Calibr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4608</TotalTime>
  <Words>1127</Words>
  <Application>Microsoft Office PowerPoint</Application>
  <PresentationFormat>画面に合わせる (4:3)</PresentationFormat>
  <Paragraphs>77</Paragraphs>
  <Slides>17</Slides>
  <Notes>17</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17</vt:i4>
      </vt:variant>
    </vt:vector>
  </HeadingPairs>
  <TitlesOfParts>
    <vt:vector size="22" baseType="lpstr">
      <vt:lpstr>ＭＳ Ｐゴシック</vt: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外傷</dc:title>
  <dc:creator>itou norihiko</dc:creator>
  <cp:lastModifiedBy>竹仲 浩司</cp:lastModifiedBy>
  <cp:revision>293</cp:revision>
  <cp:lastPrinted>2021-03-19T02:56:14Z</cp:lastPrinted>
  <dcterms:created xsi:type="dcterms:W3CDTF">2020-06-09T21:23:37Z</dcterms:created>
  <dcterms:modified xsi:type="dcterms:W3CDTF">2021-06-21T00:06:36Z</dcterms:modified>
</cp:coreProperties>
</file>